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65.jpeg" ContentType="image/jpeg"/>
  <Override PartName="/ppt/media/image162.jpeg" ContentType="image/jpeg"/>
  <Override PartName="/ppt/media/image158.jpeg" ContentType="image/jpeg"/>
  <Override PartName="/ppt/media/image157.jpeg" ContentType="image/jpeg"/>
  <Override PartName="/ppt/media/image156.jpeg" ContentType="image/jpeg"/>
  <Override PartName="/ppt/media/image57.png" ContentType="image/png"/>
  <Override PartName="/ppt/media/image31.png" ContentType="image/png"/>
  <Override PartName="/ppt/media/image56.png" ContentType="image/png"/>
  <Override PartName="/ppt/media/image30.png" ContentType="image/png"/>
  <Override PartName="/ppt/media/image164.png" ContentType="image/png"/>
  <Override PartName="/ppt/media/image29.png" ContentType="image/png"/>
  <Override PartName="/ppt/media/image86.jpeg" ContentType="image/jpeg"/>
  <Override PartName="/ppt/media/image28.png" ContentType="image/png"/>
  <Override PartName="/ppt/media/image27.png" ContentType="image/png"/>
  <Override PartName="/ppt/media/image26.png" ContentType="image/png"/>
  <Override PartName="/ppt/media/image73.png" ContentType="image/png"/>
  <Override PartName="/ppt/media/image146.jpeg" ContentType="image/jpeg"/>
  <Override PartName="/ppt/media/image114.jpeg" ContentType="image/jpeg"/>
  <Override PartName="/ppt/media/image133.png" ContentType="image/png"/>
  <Override PartName="/ppt/media/image24.png" ContentType="image/png"/>
  <Override PartName="/ppt/media/image49.png" ContentType="image/png"/>
  <Override PartName="/ppt/media/image23.png" ContentType="image/png"/>
  <Override PartName="/ppt/media/image48.png" ContentType="image/png"/>
  <Override PartName="/ppt/media/image131.png" ContentType="image/png"/>
  <Override PartName="/ppt/media/image22.png" ContentType="image/png"/>
  <Override PartName="/ppt/media/image130.png" ContentType="image/png"/>
  <Override PartName="/ppt/media/image21.png" ContentType="image/png"/>
  <Override PartName="/ppt/media/image46.png" ContentType="image/png"/>
  <Override PartName="/ppt/media/image19.png" ContentType="image/png"/>
  <Override PartName="/ppt/media/image85.jpeg" ContentType="image/jpeg"/>
  <Override PartName="/ppt/media/image18.png" ContentType="image/png"/>
  <Override PartName="/ppt/media/image17.png" ContentType="image/png"/>
  <Override PartName="/ppt/media/image135.jpeg" ContentType="image/jpeg"/>
  <Override PartName="/ppt/media/image15.png" ContentType="image/png"/>
  <Override PartName="/ppt/media/image124.png" ContentType="image/png"/>
  <Override PartName="/ppt/media/image16.png" ContentType="image/png"/>
  <Override PartName="/ppt/media/image121.png" ContentType="image/png"/>
  <Override PartName="/ppt/media/image12.png" ContentType="image/png"/>
  <Override PartName="/ppt/media/image37.png" ContentType="image/png"/>
  <Override PartName="/ppt/media/image171.png" ContentType="image/png"/>
  <Override PartName="/ppt/media/image62.png" ContentType="image/png"/>
  <Override PartName="/ppt/media/image134.png" ContentType="image/png"/>
  <Override PartName="/ppt/media/image136.jpeg" ContentType="image/jpeg"/>
  <Override PartName="/ppt/media/image25.png" ContentType="image/png"/>
  <Override PartName="/ppt/media/image47.jpeg" ContentType="image/jpeg"/>
  <Override PartName="/ppt/media/image152.png" ContentType="image/png"/>
  <Override PartName="/ppt/media/image59.png" ContentType="image/png"/>
  <Override PartName="/ppt/media/image78.png" ContentType="image/png"/>
  <Override PartName="/ppt/media/image161.png" ContentType="image/png"/>
  <Override PartName="/ppt/media/image52.png" ContentType="image/png"/>
  <Override PartName="/ppt/media/image77.png" ContentType="image/png"/>
  <Override PartName="/ppt/media/image91.png" ContentType="image/png"/>
  <Override PartName="/ppt/media/image75.jpeg" ContentType="image/jpeg"/>
  <Override PartName="/ppt/media/image74.png" ContentType="image/png"/>
  <Override PartName="/ppt/media/image119.jpeg" ContentType="image/jpeg"/>
  <Override PartName="/ppt/media/image163.png" ContentType="image/png"/>
  <Override PartName="/ppt/media/image54.png" ContentType="image/png"/>
  <Override PartName="/ppt/media/image160.png" ContentType="image/png"/>
  <Override PartName="/ppt/media/image51.png" ContentType="image/png"/>
  <Override PartName="/ppt/media/image71.jpeg" ContentType="image/jpeg"/>
  <Override PartName="/ppt/media/image76.png" ContentType="image/png"/>
  <Override PartName="/ppt/media/image44.png" ContentType="image/png"/>
  <Override PartName="/ppt/media/image151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123.png" ContentType="image/png"/>
  <Override PartName="/ppt/media/image14.png" ContentType="image/png"/>
  <Override PartName="/ppt/media/image166.png" ContentType="image/png"/>
  <Override PartName="/ppt/media/image113.jpeg" ContentType="image/jpeg"/>
  <Override PartName="/ppt/media/image39.png" ContentType="image/png"/>
  <Override PartName="/ppt/media/image140.jpeg" ContentType="image/jpeg"/>
  <Override PartName="/ppt/media/image13.png" ContentType="image/png"/>
  <Override PartName="/ppt/media/image122.png" ContentType="image/png"/>
  <Override PartName="/ppt/media/image38.png" ContentType="image/png"/>
  <Override PartName="/ppt/media/image168.png" ContentType="image/png"/>
  <Override PartName="/ppt/media/image108.jpeg" ContentType="image/jpeg"/>
  <Override PartName="/ppt/media/image70.png" ContentType="image/png"/>
  <Override PartName="/ppt/media/image67.wmf" ContentType="image/x-wmf"/>
  <Override PartName="/ppt/media/image169.jpeg" ContentType="image/jpeg"/>
  <Override PartName="/ppt/media/image155.jpeg" ContentType="image/jpeg"/>
  <Override PartName="/ppt/media/image167.jpeg" ContentType="image/jpeg"/>
  <Override PartName="/ppt/media/image153.jpeg" ContentType="image/jpeg"/>
  <Override PartName="/ppt/media/image72.jpeg" ContentType="image/jpeg"/>
  <Override PartName="/ppt/media/image170.png" ContentType="image/png"/>
  <Override PartName="/ppt/media/image159.png" ContentType="image/png"/>
  <Override PartName="/ppt/media/image61.png" ContentType="image/png"/>
  <Override PartName="/ppt/media/image32.png" ContentType="image/png"/>
  <Override PartName="/ppt/media/image141.png" ContentType="image/png"/>
  <Override PartName="/ppt/media/image58.png" ContentType="image/png"/>
  <Override PartName="/ppt/media/image142.jpeg" ContentType="image/jpeg"/>
  <Override PartName="/ppt/media/image33.png" ContentType="image/png"/>
  <Override PartName="/ppt/media/image34.png" ContentType="image/png"/>
  <Override PartName="/ppt/media/image10.png" ContentType="image/png"/>
  <Override PartName="/ppt/media/image137.jpeg" ContentType="image/jpeg"/>
  <Override PartName="/ppt/media/image35.png" ContentType="image/png"/>
  <Override PartName="/ppt/media/image11.png" ContentType="image/png"/>
  <Override PartName="/ppt/media/image120.png" ContentType="image/png"/>
  <Override PartName="/ppt/media/image36.png" ContentType="image/png"/>
  <Override PartName="/ppt/media/image9.png" ContentType="image/png"/>
  <Override PartName="/ppt/media/image8.png" ContentType="image/png"/>
  <Override PartName="/ppt/media/image149.jpeg" ContentType="image/jpeg"/>
  <Override PartName="/ppt/media/image107.png" ContentType="image/png"/>
  <Override PartName="/ppt/media/image69.png" ContentType="image/png"/>
  <Override PartName="/ppt/media/image7.png" ContentType="image/png"/>
  <Override PartName="/ppt/media/image88.png" ContentType="image/png"/>
  <Override PartName="/ppt/media/image64.png" ContentType="image/png"/>
  <Override PartName="/ppt/media/image2.png" ContentType="image/png"/>
  <Override PartName="/ppt/media/image147.jpeg" ContentType="image/jpeg"/>
  <Override PartName="/ppt/media/image83.png" ContentType="image/png"/>
  <Override PartName="/ppt/media/image101.png" ContentType="image/png"/>
  <Override PartName="/ppt/media/image145.jpeg" ContentType="image/jpeg"/>
  <Override PartName="/ppt/media/image63.png" ContentType="image/png"/>
  <Override PartName="/ppt/media/image1.png" ContentType="image/png"/>
  <Override PartName="/ppt/media/image82.png" ContentType="image/png"/>
  <Override PartName="/ppt/media/image100.png" ContentType="image/png"/>
  <Override PartName="/ppt/media/image65.png" ContentType="image/png"/>
  <Override PartName="/ppt/media/image3.png" ContentType="image/png"/>
  <Override PartName="/ppt/media/image84.png" ContentType="image/png"/>
  <Override PartName="/ppt/media/image102.png" ContentType="image/png"/>
  <Override PartName="/ppt/media/image106.jpeg" ContentType="image/jpeg"/>
  <Override PartName="/ppt/media/image50.png" ContentType="image/png"/>
  <Override PartName="/ppt/media/image66.png" ContentType="image/png"/>
  <Override PartName="/ppt/media/image4.png" ContentType="image/png"/>
  <Override PartName="/ppt/media/image111.jpeg" ContentType="image/jpeg"/>
  <Override PartName="/ppt/media/image60.png" ContentType="image/png"/>
  <Override PartName="/ppt/media/image5.png" ContentType="image/png"/>
  <Override PartName="/ppt/media/image104.png" ContentType="image/png"/>
  <Override PartName="/ppt/media/image138.jpeg" ContentType="image/jpeg"/>
  <Override PartName="/ppt/media/image45.png" ContentType="image/png"/>
  <Override PartName="/ppt/media/image68.png" ContentType="image/png"/>
  <Override PartName="/ppt/media/image6.png" ContentType="image/png"/>
  <Override PartName="/ppt/media/image87.png" ContentType="image/png"/>
  <Override PartName="/ppt/media/image105.png" ContentType="image/png"/>
  <Override PartName="/ppt/media/image43.png" ContentType="image/png"/>
  <Override PartName="/ppt/media/image143.jpeg" ContentType="image/jpeg"/>
  <Override PartName="/ppt/media/image132.jpeg" ContentType="image/jpeg"/>
  <Override PartName="/ppt/media/image79.png" ContentType="image/png"/>
  <Override PartName="/ppt/media/image109.jpeg" ContentType="image/jpeg"/>
  <Override PartName="/ppt/media/image80.png" ContentType="image/png"/>
  <Override PartName="/ppt/media/image81.png" ContentType="image/png"/>
  <Override PartName="/ppt/media/image89.jpeg" ContentType="image/jpeg"/>
  <Override PartName="/ppt/media/image90.png" ContentType="image/png"/>
  <Override PartName="/ppt/media/image92.png" ContentType="image/png"/>
  <Override PartName="/ppt/media/image148.jpeg" ContentType="image/jpeg"/>
  <Override PartName="/ppt/media/image93.png" ContentType="image/png"/>
  <Override PartName="/ppt/media/image94.png" ContentType="image/png"/>
  <Override PartName="/ppt/media/image95.png" ContentType="image/png"/>
  <Override PartName="/ppt/media/image112.jpeg" ContentType="image/jpeg"/>
  <Override PartName="/ppt/media/image96.png" ContentType="image/png"/>
  <Override PartName="/ppt/media/image55.png" ContentType="image/png"/>
  <Override PartName="/ppt/media/image139.jpeg" ContentType="image/jpeg"/>
  <Override PartName="/ppt/media/image97.png" ContentType="image/png"/>
  <Override PartName="/ppt/media/image115.png" ContentType="image/png"/>
  <Override PartName="/ppt/media/image144.jpeg" ContentType="image/jpeg"/>
  <Override PartName="/ppt/media/image53.png" ContentType="image/png"/>
  <Override PartName="/ppt/media/image98.png" ContentType="image/png"/>
  <Override PartName="/ppt/media/image116.png" ContentType="image/png"/>
  <Override PartName="/ppt/media/image99.png" ContentType="image/png"/>
  <Override PartName="/ppt/media/image117.png" ContentType="image/png"/>
  <Override PartName="/ppt/media/image110.jpeg" ContentType="image/jpeg"/>
  <Override PartName="/ppt/media/image103.jpeg" ContentType="image/jpeg"/>
  <Override PartName="/ppt/media/image20.png" ContentType="image/png"/>
  <Override PartName="/ppt/media/image118.png" ContentType="image/pn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50.jpeg" ContentType="image/jpeg"/>
  <Override PartName="/ppt/media/image154.jpeg" ContentType="image/jpeg"/>
  <Override PartName="/ppt/notesSlides/_rels/notesSlide58.xml.rels" ContentType="application/vnd.openxmlformats-package.relationships+xml"/>
  <Override PartName="/ppt/notesSlides/_rels/notesSlide1.xml.rels" ContentType="application/vnd.openxmlformats-package.relationships+xml"/>
  <Override PartName="/ppt/notesSlides/notesSlide58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_rels/slide58.xml.rels" ContentType="application/vnd.openxmlformats-package.relationships+xml"/>
  <Override PartName="/ppt/slides/_rels/slide11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28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55.xml.rels" ContentType="application/vnd.openxmlformats-package.relationships+xml"/>
  <Override PartName="/ppt/slides/_rels/slide49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50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39.xml.rels" ContentType="application/vnd.openxmlformats-package.relationships+xml"/>
  <Override PartName="/ppt/slides/_rels/slide7.xml.rels" ContentType="application/vnd.openxmlformats-package.relationships+xml"/>
  <Override PartName="/ppt/slides/_rels/slide38.xml.rels" ContentType="application/vnd.openxmlformats-package.relationships+xml"/>
  <Override PartName="/ppt/slides/_rels/slide44.xml.rels" ContentType="application/vnd.openxmlformats-package.relationships+xml"/>
  <Override PartName="/ppt/slides/_rels/slide35.xml.rels" ContentType="application/vnd.openxmlformats-package.relationships+xml"/>
  <Override PartName="/ppt/slides/_rels/slide3.xml.rels" ContentType="application/vnd.openxmlformats-package.relationships+xml"/>
  <Override PartName="/ppt/slides/_rels/slide41.xml.rels" ContentType="application/vnd.openxmlformats-package.relationships+xml"/>
  <Override PartName="/ppt/slides/_rels/slide15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42.xml.rels" ContentType="application/vnd.openxmlformats-package.relationships+xml"/>
  <Override PartName="/ppt/slides/_rels/slide6.xml.rels" ContentType="application/vnd.openxmlformats-package.relationships+xml"/>
  <Override PartName="/ppt/slides/_rels/slide37.xml.rels" ContentType="application/vnd.openxmlformats-package.relationships+xml"/>
  <Override PartName="/ppt/slides/_rels/slide43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20.xml.rels" ContentType="application/vnd.openxmlformats-package.relationships+xml"/>
  <Override PartName="/ppt/slides/_rels/slide12.xml.rels" ContentType="application/vnd.openxmlformats-package.relationships+xml"/>
  <Override PartName="/ppt/slides/_rels/slide53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54.xml.rels" ContentType="application/vnd.openxmlformats-package.relationships+xml"/>
  <Override PartName="/ppt/slides/_rels/slide48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39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35.xml" ContentType="application/vnd.openxmlformats-officedocument.presentationml.slide+xml"/>
  <Override PartName="/ppt/slides/slide10.xml" ContentType="application/vnd.openxmlformats-officedocument.presentationml.slide+xml"/>
  <Override PartName="/ppt/slides/slide3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20.xml" ContentType="application/vnd.openxmlformats-officedocument.presentationml.slide+xml"/>
  <Override PartName="/ppt/slides/slide45.xml" ContentType="application/vnd.openxmlformats-officedocument.presentationml.slide+xml"/>
  <Override PartName="/ppt/slides/slide13.xml" ContentType="application/vnd.openxmlformats-officedocument.presentationml.slide+xml"/>
  <Override PartName="/ppt/slides/slide38.xml" ContentType="application/vnd.openxmlformats-officedocument.presentationml.slide+xml"/>
  <Override PartName="/ppt/slides/slide52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44.xml" ContentType="application/vnd.openxmlformats-officedocument.presentationml.slide+xml"/>
  <Override PartName="/ppt/slides/slide51.xml" ContentType="application/vnd.openxmlformats-officedocument.presentationml.slide+xml"/>
  <Override PartName="/ppt/slides/slide43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48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slides/slide30.xml" ContentType="application/vnd.openxmlformats-officedocument.presentationml.slide+xml"/>
  <Override PartName="/ppt/slides/slide56.xml" ContentType="application/vnd.openxmlformats-officedocument.presentationml.slide+xml"/>
  <Override PartName="/ppt/slides/slide31.xml" ContentType="application/vnd.openxmlformats-officedocument.presentationml.slide+xml"/>
  <Override PartName="/ppt/slides/slide57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58.xml" ContentType="application/vnd.openxmlformats-officedocument.presentationml.slid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A0B3D32-1F4E-4D7C-9D1C-D1B32171CDF9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74520" cy="3074400"/>
          </a:xfrm>
          <a:prstGeom prst="rect">
            <a:avLst/>
          </a:prstGeom>
        </p:spPr>
      </p:sp>
      <p:sp>
        <p:nvSpPr>
          <p:cNvPr id="13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4520" cy="3588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349" name="CustomShape 3"/>
          <p:cNvSpPr/>
          <p:nvPr/>
        </p:nvSpPr>
        <p:spPr>
          <a:xfrm>
            <a:off x="3884760" y="8685360"/>
            <a:ext cx="295992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34A3351-75E3-4723-9CDD-4B5AEF4C5B5C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74520" cy="3074400"/>
          </a:xfrm>
          <a:prstGeom prst="rect">
            <a:avLst/>
          </a:prstGeom>
        </p:spPr>
      </p:sp>
      <p:sp>
        <p:nvSpPr>
          <p:cNvPr id="13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4520" cy="3588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352" name="CustomShape 3"/>
          <p:cNvSpPr/>
          <p:nvPr/>
        </p:nvSpPr>
        <p:spPr>
          <a:xfrm>
            <a:off x="3884760" y="8685360"/>
            <a:ext cx="295992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27755E4-111A-4496-95B0-DCE2C34B05B6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58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741960"/>
            <a:ext cx="12180240" cy="5362200"/>
          </a:xfrm>
          <a:prstGeom prst="rect">
            <a:avLst/>
          </a:prstGeom>
          <a:solidFill>
            <a:srgbClr val="e7e6e6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" name="Group 2"/>
          <p:cNvGrpSpPr/>
          <p:nvPr/>
        </p:nvGrpSpPr>
        <p:grpSpPr>
          <a:xfrm>
            <a:off x="595800" y="1868760"/>
            <a:ext cx="2620800" cy="3252960"/>
            <a:chOff x="595800" y="1868760"/>
            <a:chExt cx="2620800" cy="3252960"/>
          </a:xfrm>
        </p:grpSpPr>
        <p:pic>
          <p:nvPicPr>
            <p:cNvPr id="2" name="Рисунок 11" descr="Изображение выглядит как цветок&#10;&#10;Автоматически созданное описание"/>
            <p:cNvPicPr/>
            <p:nvPr/>
          </p:nvPicPr>
          <p:blipFill>
            <a:blip r:embed="rId2"/>
            <a:srcRect l="0" t="0" r="0" b="15139"/>
            <a:stretch/>
          </p:blipFill>
          <p:spPr>
            <a:xfrm>
              <a:off x="595800" y="1868760"/>
              <a:ext cx="2544120" cy="2651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CustomShape 3"/>
            <p:cNvSpPr/>
            <p:nvPr/>
          </p:nvSpPr>
          <p:spPr>
            <a:xfrm>
              <a:off x="595800" y="4758480"/>
              <a:ext cx="2620800" cy="3632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9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ru-RU" sz="1000" spc="-1" strike="noStrike">
                  <a:solidFill>
                    <a:srgbClr val="ed7d31"/>
                  </a:solidFill>
                  <a:latin typeface="Calibri Light"/>
                  <a:ea typeface="DejaVu Sans"/>
                </a:rPr>
                <a:t>АДМИНИСТРАЦИЯ КУРСКОЙ ОБЛАСТИ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4" name="CustomShape 4"/>
          <p:cNvSpPr/>
          <p:nvPr/>
        </p:nvSpPr>
        <p:spPr>
          <a:xfrm>
            <a:off x="3407760" y="2341440"/>
            <a:ext cx="204120" cy="2148120"/>
          </a:xfrm>
          <a:prstGeom prst="rect">
            <a:avLst/>
          </a:prstGeom>
          <a:solidFill>
            <a:srgbClr val="21569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0" y="741960"/>
            <a:ext cx="12180240" cy="5362200"/>
          </a:xfrm>
          <a:prstGeom prst="rect">
            <a:avLst/>
          </a:prstGeom>
          <a:solidFill>
            <a:srgbClr val="e7e6e6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2" name="Group 2"/>
          <p:cNvGrpSpPr/>
          <p:nvPr/>
        </p:nvGrpSpPr>
        <p:grpSpPr>
          <a:xfrm>
            <a:off x="595800" y="1868760"/>
            <a:ext cx="2620800" cy="3252960"/>
            <a:chOff x="595800" y="1868760"/>
            <a:chExt cx="2620800" cy="3252960"/>
          </a:xfrm>
        </p:grpSpPr>
        <p:pic>
          <p:nvPicPr>
            <p:cNvPr id="83" name="Рисунок 11" descr="Изображение выглядит как цветок&#10;&#10;Автоматически созданное описание"/>
            <p:cNvPicPr/>
            <p:nvPr/>
          </p:nvPicPr>
          <p:blipFill>
            <a:blip r:embed="rId2"/>
            <a:srcRect l="0" t="0" r="0" b="15139"/>
            <a:stretch/>
          </p:blipFill>
          <p:spPr>
            <a:xfrm>
              <a:off x="595800" y="1868760"/>
              <a:ext cx="2544120" cy="2651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4" name="CustomShape 3"/>
            <p:cNvSpPr/>
            <p:nvPr/>
          </p:nvSpPr>
          <p:spPr>
            <a:xfrm>
              <a:off x="595800" y="4758480"/>
              <a:ext cx="2620800" cy="3632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9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ru-RU" sz="1000" spc="-1" strike="noStrike">
                  <a:solidFill>
                    <a:srgbClr val="ed7d31"/>
                  </a:solidFill>
                  <a:latin typeface="Calibri Light"/>
                  <a:ea typeface="DejaVu Sans"/>
                </a:rPr>
                <a:t>АДМИНИСТРАЦИЯ КУРСКОЙ ОБЛАСТИ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85" name="CustomShape 4"/>
          <p:cNvSpPr/>
          <p:nvPr/>
        </p:nvSpPr>
        <p:spPr>
          <a:xfrm>
            <a:off x="3407760" y="2341440"/>
            <a:ext cx="204120" cy="2148120"/>
          </a:xfrm>
          <a:prstGeom prst="rect">
            <a:avLst/>
          </a:prstGeom>
          <a:solidFill>
            <a:srgbClr val="215697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fipi.ru/" TargetMode="External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7.wmf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jpeg"/><Relationship Id="rId6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jpeg"/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jpeg"/><Relationship Id="rId7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image" Target="../media/image103.jpe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image" Target="../media/image107.png"/><Relationship Id="rId3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Relationship Id="rId4" Type="http://schemas.openxmlformats.org/officeDocument/2006/relationships/image" Target="../media/image111.jpeg"/><Relationship Id="rId5" Type="http://schemas.openxmlformats.org/officeDocument/2006/relationships/image" Target="../media/image112.jpeg"/><Relationship Id="rId6" Type="http://schemas.openxmlformats.org/officeDocument/2006/relationships/image" Target="../media/image113.jpeg"/><Relationship Id="rId7" Type="http://schemas.openxmlformats.org/officeDocument/2006/relationships/image" Target="../media/image114.jpe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19.jpeg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25.jpeg"/><Relationship Id="rId2" Type="http://schemas.openxmlformats.org/officeDocument/2006/relationships/image" Target="../media/image126.jpeg"/><Relationship Id="rId3" Type="http://schemas.openxmlformats.org/officeDocument/2006/relationships/image" Target="../media/image127.jpeg"/><Relationship Id="rId4" Type="http://schemas.openxmlformats.org/officeDocument/2006/relationships/image" Target="../media/image128.jpeg"/><Relationship Id="rId5" Type="http://schemas.openxmlformats.org/officeDocument/2006/relationships/image" Target="../media/image129.jpe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32.jpeg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35.jpeg"/><Relationship Id="rId2" Type="http://schemas.openxmlformats.org/officeDocument/2006/relationships/image" Target="../media/image136.jpeg"/><Relationship Id="rId3" Type="http://schemas.openxmlformats.org/officeDocument/2006/relationships/image" Target="../media/image137.jpeg"/><Relationship Id="rId4" Type="http://schemas.openxmlformats.org/officeDocument/2006/relationships/image" Target="../media/image138.jpeg"/><Relationship Id="rId5" Type="http://schemas.openxmlformats.org/officeDocument/2006/relationships/image" Target="../media/image139.jpeg"/><Relationship Id="rId6" Type="http://schemas.openxmlformats.org/officeDocument/2006/relationships/image" Target="../media/image140.jpeg"/><Relationship Id="rId7" Type="http://schemas.openxmlformats.org/officeDocument/2006/relationships/image" Target="../media/image141.png"/><Relationship Id="rId8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42.jpeg"/><Relationship Id="rId2" Type="http://schemas.openxmlformats.org/officeDocument/2006/relationships/image" Target="../media/image143.jpeg"/><Relationship Id="rId3" Type="http://schemas.openxmlformats.org/officeDocument/2006/relationships/image" Target="../media/image144.jpeg"/><Relationship Id="rId4" Type="http://schemas.openxmlformats.org/officeDocument/2006/relationships/image" Target="../media/image145.jpeg"/><Relationship Id="rId5" Type="http://schemas.openxmlformats.org/officeDocument/2006/relationships/image" Target="../media/image146.jpeg"/><Relationship Id="rId6" Type="http://schemas.openxmlformats.org/officeDocument/2006/relationships/image" Target="../media/image147.jpeg"/><Relationship Id="rId7" Type="http://schemas.openxmlformats.org/officeDocument/2006/relationships/image" Target="../media/image148.jpeg"/><Relationship Id="rId8" Type="http://schemas.openxmlformats.org/officeDocument/2006/relationships/image" Target="../media/image149.jpeg"/><Relationship Id="rId9" Type="http://schemas.openxmlformats.org/officeDocument/2006/relationships/image" Target="../media/image150.jpeg"/><Relationship Id="rId10" Type="http://schemas.openxmlformats.org/officeDocument/2006/relationships/image" Target="../media/image151.png"/><Relationship Id="rId11" Type="http://schemas.openxmlformats.org/officeDocument/2006/relationships/image" Target="../media/image152.png"/><Relationship Id="rId1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53.jpeg"/><Relationship Id="rId2" Type="http://schemas.openxmlformats.org/officeDocument/2006/relationships/image" Target="../media/image154.jpeg"/><Relationship Id="rId3" Type="http://schemas.openxmlformats.org/officeDocument/2006/relationships/image" Target="../media/image155.jpeg"/><Relationship Id="rId4" Type="http://schemas.openxmlformats.org/officeDocument/2006/relationships/image" Target="../media/image156.jpeg"/><Relationship Id="rId5" Type="http://schemas.openxmlformats.org/officeDocument/2006/relationships/image" Target="../media/image157.jpeg"/><Relationship Id="rId6" Type="http://schemas.openxmlformats.org/officeDocument/2006/relationships/image" Target="../media/image158.jpeg"/><Relationship Id="rId7" Type="http://schemas.openxmlformats.org/officeDocument/2006/relationships/image" Target="../media/image159.png"/><Relationship Id="rId8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60.png"/><Relationship Id="rId2" Type="http://schemas.openxmlformats.org/officeDocument/2006/relationships/image" Target="../media/image161.png"/><Relationship Id="rId3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62.jpeg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65.jpeg"/><Relationship Id="rId2" Type="http://schemas.openxmlformats.org/officeDocument/2006/relationships/image" Target="../media/image166.png"/><Relationship Id="rId3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67.jpeg"/><Relationship Id="rId2" Type="http://schemas.openxmlformats.org/officeDocument/2006/relationships/image" Target="../media/image168.png"/><Relationship Id="rId3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69.jpeg"/><Relationship Id="rId2" Type="http://schemas.openxmlformats.org/officeDocument/2006/relationships/image" Target="../media/image170.png"/><Relationship Id="rId3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71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5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2304000" y="713160"/>
            <a:ext cx="85928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Segoe UI Light"/>
                <a:ea typeface="DejaVu Sans"/>
              </a:rPr>
              <a:t>Министерство образования и науки Курской области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0" y="6110640"/>
            <a:ext cx="12180240" cy="735480"/>
          </a:xfrm>
          <a:prstGeom prst="rect">
            <a:avLst/>
          </a:prstGeom>
          <a:solidFill>
            <a:srgbClr val="5b9bd5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3"/>
          <p:cNvSpPr/>
          <p:nvPr/>
        </p:nvSpPr>
        <p:spPr>
          <a:xfrm>
            <a:off x="554040" y="4712760"/>
            <a:ext cx="2661120" cy="387720"/>
          </a:xfrm>
          <a:prstGeom prst="rect">
            <a:avLst/>
          </a:prstGeom>
          <a:solidFill>
            <a:srgbClr val="e7e6e6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4"/>
          <p:cNvSpPr/>
          <p:nvPr/>
        </p:nvSpPr>
        <p:spPr>
          <a:xfrm>
            <a:off x="0" y="-34560"/>
            <a:ext cx="12180240" cy="74052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5"/>
          <p:cNvSpPr/>
          <p:nvPr/>
        </p:nvSpPr>
        <p:spPr>
          <a:xfrm>
            <a:off x="0" y="6105600"/>
            <a:ext cx="12180240" cy="74052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6"/>
          <p:cNvSpPr/>
          <p:nvPr/>
        </p:nvSpPr>
        <p:spPr>
          <a:xfrm>
            <a:off x="3408120" y="2343240"/>
            <a:ext cx="205200" cy="215208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7"/>
          <p:cNvSpPr/>
          <p:nvPr/>
        </p:nvSpPr>
        <p:spPr>
          <a:xfrm>
            <a:off x="3625200" y="5040000"/>
            <a:ext cx="8592840" cy="751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Segoe UI Light"/>
                <a:ea typeface="DejaVu Sans"/>
              </a:rPr>
              <a:t>Апенина Светлана Анатольевна,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Segoe UI Light"/>
                <a:ea typeface="DejaVu Sans"/>
              </a:rPr>
              <a:t>директор Областного казенного учреждения «Информационно-аналитический центр» Курской области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37" name="CustomShape 8"/>
          <p:cNvSpPr/>
          <p:nvPr/>
        </p:nvSpPr>
        <p:spPr>
          <a:xfrm>
            <a:off x="1127880" y="4712760"/>
            <a:ext cx="1812600" cy="63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500" spc="-1" strike="noStrike">
                <a:solidFill>
                  <a:srgbClr val="262626"/>
                </a:solidFill>
                <a:latin typeface="Segoe UI Light"/>
                <a:ea typeface="DejaVu Sans"/>
              </a:rPr>
              <a:t>г. Курск, 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500" spc="-1" strike="noStrike">
                <a:solidFill>
                  <a:srgbClr val="262626"/>
                </a:solidFill>
                <a:latin typeface="Segoe UI Light"/>
                <a:ea typeface="DejaVu Sans"/>
              </a:rPr>
              <a:t>29 января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500" spc="-1" strike="noStrike">
                <a:solidFill>
                  <a:srgbClr val="262626"/>
                </a:solidFill>
                <a:latin typeface="Segoe UI Light"/>
                <a:ea typeface="DejaVu Sans"/>
              </a:rPr>
              <a:t>2026 года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38" name="CustomShape 9"/>
          <p:cNvSpPr/>
          <p:nvPr/>
        </p:nvSpPr>
        <p:spPr>
          <a:xfrm>
            <a:off x="3672000" y="2166840"/>
            <a:ext cx="8412480" cy="235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Организация и проведение </a:t>
            </a:r>
            <a:br/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итогового собеседования</a:t>
            </a:r>
            <a:br/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по русскому языку </a:t>
            </a:r>
            <a:br/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в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Курской области </a:t>
            </a:r>
            <a:br/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в 2025-2026 учебном году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39" name="Рисунок 138" descr=""/>
          <p:cNvPicPr/>
          <p:nvPr/>
        </p:nvPicPr>
        <p:blipFill>
          <a:blip r:embed="rId1"/>
          <a:stretch/>
        </p:blipFill>
        <p:spPr>
          <a:xfrm>
            <a:off x="10800000" y="53424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33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334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6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37" name="CustomShape 14"/>
          <p:cNvSpPr/>
          <p:nvPr/>
        </p:nvSpPr>
        <p:spPr>
          <a:xfrm>
            <a:off x="1051560" y="293760"/>
            <a:ext cx="715644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Подготовка к итоговому собеседованию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338" name="CustomShape 15"/>
          <p:cNvSpPr/>
          <p:nvPr/>
        </p:nvSpPr>
        <p:spPr>
          <a:xfrm>
            <a:off x="658080" y="768600"/>
            <a:ext cx="473796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Ответственный организатор ОО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39" name="CustomShape 16"/>
          <p:cNvSpPr/>
          <p:nvPr/>
        </p:nvSpPr>
        <p:spPr>
          <a:xfrm>
            <a:off x="720000" y="1383120"/>
            <a:ext cx="10780200" cy="5371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Times New Roman"/>
              </a:rPr>
              <a:t>Не позднее чем за день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до проведения ИС: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666720" indent="-20124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определяет необходимое количество аудиторий проведения ИС</a:t>
            </a:r>
            <a:endParaRPr b="0" lang="ru-RU" sz="1600" spc="-1" strike="noStrike">
              <a:latin typeface="Arial"/>
            </a:endParaRPr>
          </a:p>
          <a:p>
            <a:pPr marL="666720" indent="-20124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получает от технического специалиста критерии оценивания (с сайта ФГБНУ «ФИПИ» </a:t>
            </a:r>
            <a:r>
              <a:rPr b="0" lang="ru-RU" sz="1600" spc="-1" strike="noStrike" u="sng">
                <a:solidFill>
                  <a:srgbClr val="0000ff"/>
                </a:solidFill>
                <a:uFillTx/>
                <a:latin typeface="Arial"/>
                <a:ea typeface="Times New Roman"/>
                <a:hlinkClick r:id="rId1"/>
              </a:rPr>
              <a:t>https://fipi.ru/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) и обеспечивает ознакомление экспертов с указанными критериями</a:t>
            </a:r>
            <a:endParaRPr b="0" lang="ru-RU" sz="1600" spc="-1" strike="noStrike">
              <a:latin typeface="Arial"/>
            </a:endParaRPr>
          </a:p>
          <a:p>
            <a:pPr marL="665280" indent="-20124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контролирует наличие в аудиториях и Штабе необходимых технических средств и ПО, наличие в Штабе доступа к сети Интернет, достаточного количества бумаги</a:t>
            </a:r>
            <a:endParaRPr b="0" lang="ru-RU" sz="1600" spc="-1" strike="noStrike">
              <a:latin typeface="Arial"/>
            </a:endParaRPr>
          </a:p>
          <a:p>
            <a:pPr marL="665280" indent="-20124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корректирует при необходимости список участников ИС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(форма ИС-01) </a:t>
            </a:r>
            <a:endParaRPr b="0" lang="ru-RU" sz="1600" spc="-1" strike="noStrike">
              <a:latin typeface="Arial"/>
            </a:endParaRPr>
          </a:p>
          <a:p>
            <a:pPr marL="665280" indent="-20124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заполняет в списках участников итогового собеседования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(форма ИС-01)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поле «Номер аудитории/отметка о неявке»</a:t>
            </a:r>
            <a:endParaRPr b="0" lang="ru-RU" sz="1600" spc="-1" strike="noStrike">
              <a:latin typeface="Arial"/>
            </a:endParaRPr>
          </a:p>
          <a:p>
            <a:pPr marL="665280" indent="-20124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подготавливает черновики со штампом ОО  (при необходимости)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Получает от специалиста, ответственного за организацию и проведение ИС в МСУ:</a:t>
            </a:r>
            <a:endParaRPr b="0" lang="ru-RU" sz="1600" spc="-1" strike="noStrike">
              <a:latin typeface="Arial"/>
            </a:endParaRPr>
          </a:p>
          <a:p>
            <a:pPr lvl="1" marL="432000" indent="-26676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списки участников ИС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(форма ИС-01)</a:t>
            </a:r>
            <a:endParaRPr b="0" lang="ru-RU" sz="1600" spc="-1" strike="noStrike">
              <a:latin typeface="Arial"/>
            </a:endParaRPr>
          </a:p>
          <a:p>
            <a:pPr lvl="1" marL="432000" indent="-26676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ведомость учета проведения итогового собеседования в аудитории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(форма ИС-02)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(по количеству аудиторий проведения ИС)</a:t>
            </a:r>
            <a:endParaRPr b="0" lang="ru-RU" sz="1600" spc="-1" strike="noStrike">
              <a:latin typeface="Arial"/>
            </a:endParaRPr>
          </a:p>
          <a:p>
            <a:pPr lvl="1" marL="432000" indent="-26676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форму черновика для внесения первичной информации по оцениванию ответов участников ИС экспертами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(форма ИС-04) </a:t>
            </a:r>
            <a:endParaRPr b="0" lang="ru-RU" sz="1600" spc="-1" strike="noStrike">
              <a:latin typeface="Arial"/>
            </a:endParaRPr>
          </a:p>
          <a:p>
            <a:pPr lvl="1" marL="432000" indent="-26676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бланки ИС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40" name="Рисунок 340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50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351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2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3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54" name="CustomShape 14"/>
          <p:cNvSpPr/>
          <p:nvPr/>
        </p:nvSpPr>
        <p:spPr>
          <a:xfrm>
            <a:off x="1036440" y="318240"/>
            <a:ext cx="7855920" cy="85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Форма ИС-01. Список участников итогового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собеседования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355" name="Рисунок 278" descr=""/>
          <p:cNvPicPr/>
          <p:nvPr/>
        </p:nvPicPr>
        <p:blipFill>
          <a:blip r:embed="rId1"/>
          <a:stretch/>
        </p:blipFill>
        <p:spPr>
          <a:xfrm>
            <a:off x="936000" y="1584000"/>
            <a:ext cx="8340840" cy="2938320"/>
          </a:xfrm>
          <a:prstGeom prst="rect">
            <a:avLst/>
          </a:prstGeom>
          <a:ln>
            <a:solidFill>
              <a:srgbClr val="808080"/>
            </a:solidFill>
          </a:ln>
        </p:spPr>
      </p:pic>
      <p:sp>
        <p:nvSpPr>
          <p:cNvPr id="356" name="CustomShape 15"/>
          <p:cNvSpPr/>
          <p:nvPr/>
        </p:nvSpPr>
        <p:spPr>
          <a:xfrm>
            <a:off x="726840" y="4816440"/>
            <a:ext cx="10351440" cy="154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Не позднее чем за день до проведения ИС </a:t>
            </a:r>
            <a:r>
              <a:rPr b="0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ответственный организатор в ОО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заполняет в списках участников ИС поле «Номер аудитории/отметка о неявке»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После проведения ИС проставляет в случае неявки участника в списках ИС в поле «Номер аудитории/отметка о неявке» рядом с номером аудитории букву «Н» на основании информации, полученной от организаторов проведения ИС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57" name="Рисунок 357" descr=""/>
          <p:cNvPicPr/>
          <p:nvPr/>
        </p:nvPicPr>
        <p:blipFill>
          <a:blip r:embed="rId2"/>
          <a:stretch/>
        </p:blipFill>
        <p:spPr>
          <a:xfrm>
            <a:off x="10944000" y="1368000"/>
            <a:ext cx="924840" cy="924840"/>
          </a:xfrm>
          <a:prstGeom prst="rect">
            <a:avLst/>
          </a:prstGeom>
          <a:ln>
            <a:noFill/>
          </a:ln>
        </p:spPr>
      </p:pic>
      <p:pic>
        <p:nvPicPr>
          <p:cNvPr id="358" name="Рисунок 358" descr=""/>
          <p:cNvPicPr/>
          <p:nvPr/>
        </p:nvPicPr>
        <p:blipFill>
          <a:blip r:embed="rId3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68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369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0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1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72" name="CustomShape 14"/>
          <p:cNvSpPr/>
          <p:nvPr/>
        </p:nvSpPr>
        <p:spPr>
          <a:xfrm>
            <a:off x="1045080" y="318240"/>
            <a:ext cx="7849800" cy="85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Форма ИС-02. Ведомость учета проведения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итогового собеседования в аудитории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373" name="Рисунок 373" descr=""/>
          <p:cNvPicPr/>
          <p:nvPr/>
        </p:nvPicPr>
        <p:blipFill>
          <a:blip r:embed="rId1"/>
          <a:stretch/>
        </p:blipFill>
        <p:spPr>
          <a:xfrm>
            <a:off x="10944000" y="1368000"/>
            <a:ext cx="924840" cy="924840"/>
          </a:xfrm>
          <a:prstGeom prst="rect">
            <a:avLst/>
          </a:prstGeom>
          <a:ln>
            <a:noFill/>
          </a:ln>
        </p:spPr>
      </p:pic>
      <p:pic>
        <p:nvPicPr>
          <p:cNvPr id="374" name="Рисунок 245" descr=""/>
          <p:cNvPicPr/>
          <p:nvPr/>
        </p:nvPicPr>
        <p:blipFill>
          <a:blip r:embed="rId2"/>
          <a:srcRect l="7917" t="24313" r="9459" b="18690"/>
          <a:stretch/>
        </p:blipFill>
        <p:spPr>
          <a:xfrm>
            <a:off x="1008000" y="1298880"/>
            <a:ext cx="9060840" cy="4161960"/>
          </a:xfrm>
          <a:prstGeom prst="rect">
            <a:avLst/>
          </a:prstGeom>
          <a:ln>
            <a:solidFill>
              <a:srgbClr val="808080"/>
            </a:solidFill>
          </a:ln>
        </p:spPr>
      </p:pic>
      <p:sp>
        <p:nvSpPr>
          <p:cNvPr id="375" name="CustomShape 15"/>
          <p:cNvSpPr/>
          <p:nvPr/>
        </p:nvSpPr>
        <p:spPr>
          <a:xfrm>
            <a:off x="936000" y="5760000"/>
            <a:ext cx="1006200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Собеседник при проведении ИС фиксирует время начала ответа и время окончания ответа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каждого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участника ИС в ведомости учета проведения ИС в аудитории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76" name="Рисунок 376" descr=""/>
          <p:cNvPicPr/>
          <p:nvPr/>
        </p:nvPicPr>
        <p:blipFill>
          <a:blip r:embed="rId3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86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387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9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90" name="CustomShape 14"/>
          <p:cNvSpPr/>
          <p:nvPr/>
        </p:nvSpPr>
        <p:spPr>
          <a:xfrm>
            <a:off x="1056960" y="322560"/>
            <a:ext cx="8827560" cy="127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Форма ИС-04. Форма черновика для внесения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первичной информации по оцениванию ответов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участников итогового собеседования экспертами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391" name="Рисунок 391" descr=""/>
          <p:cNvPicPr/>
          <p:nvPr/>
        </p:nvPicPr>
        <p:blipFill>
          <a:blip r:embed="rId1"/>
          <a:stretch/>
        </p:blipFill>
        <p:spPr>
          <a:xfrm>
            <a:off x="10944000" y="1368000"/>
            <a:ext cx="924840" cy="924840"/>
          </a:xfrm>
          <a:prstGeom prst="rect">
            <a:avLst/>
          </a:prstGeom>
          <a:ln>
            <a:noFill/>
          </a:ln>
        </p:spPr>
      </p:pic>
      <p:pic>
        <p:nvPicPr>
          <p:cNvPr id="392" name="Рисунок 392" descr=""/>
          <p:cNvPicPr/>
          <p:nvPr/>
        </p:nvPicPr>
        <p:blipFill>
          <a:blip r:embed="rId2"/>
          <a:srcRect l="19897" t="16814" r="4629" b="21308"/>
          <a:stretch/>
        </p:blipFill>
        <p:spPr>
          <a:xfrm>
            <a:off x="720360" y="1800000"/>
            <a:ext cx="9132480" cy="3732840"/>
          </a:xfrm>
          <a:prstGeom prst="rect">
            <a:avLst/>
          </a:prstGeom>
          <a:ln>
            <a:solidFill>
              <a:srgbClr val="808080"/>
            </a:solidFill>
          </a:ln>
        </p:spPr>
      </p:pic>
      <p:sp>
        <p:nvSpPr>
          <p:cNvPr id="393" name="CustomShape 15"/>
          <p:cNvSpPr/>
          <p:nvPr/>
        </p:nvSpPr>
        <p:spPr>
          <a:xfrm>
            <a:off x="582840" y="5688000"/>
            <a:ext cx="10422000" cy="82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 день проведения итогового собеседования эксперт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заполняет Форму черновика для внесения первичной информации по оцениванию ответов участника ИС экспертами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,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переносит результаты оценивания в бланк ИС каждого участника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94" name="Рисунок 394" descr=""/>
          <p:cNvPicPr/>
          <p:nvPr/>
        </p:nvPicPr>
        <p:blipFill>
          <a:blip r:embed="rId3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04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405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6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7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08" name="CustomShape 14"/>
          <p:cNvSpPr/>
          <p:nvPr/>
        </p:nvSpPr>
        <p:spPr>
          <a:xfrm>
            <a:off x="108396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409" name="CustomShape 15"/>
          <p:cNvSpPr/>
          <p:nvPr/>
        </p:nvSpPr>
        <p:spPr>
          <a:xfrm>
            <a:off x="815400" y="961200"/>
            <a:ext cx="101174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Тиражирование и доставка бланков ИС в места проведения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10" name="CustomShape 16"/>
          <p:cNvSpPr/>
          <p:nvPr/>
        </p:nvSpPr>
        <p:spPr>
          <a:xfrm>
            <a:off x="756000" y="2088000"/>
            <a:ext cx="362484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Комиссия, утвержденная приказом Министерства образования и науки Курской области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11" name="CustomShape 17"/>
          <p:cNvSpPr/>
          <p:nvPr/>
        </p:nvSpPr>
        <p:spPr>
          <a:xfrm flipV="1">
            <a:off x="4769280" y="2305440"/>
            <a:ext cx="480240" cy="416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a6099"/>
          </a:solidFill>
          <a:ln w="25560">
            <a:solidFill>
              <a:srgbClr val="4c60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CustomShape 18"/>
          <p:cNvSpPr/>
          <p:nvPr/>
        </p:nvSpPr>
        <p:spPr>
          <a:xfrm>
            <a:off x="5923800" y="2066760"/>
            <a:ext cx="5517720" cy="130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66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обеспечивает в РЦОИ печать, тиражирование бланков ИС и отчетных форм, пакетирование бланков ИС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формирует пакет, в котором находятся файлы с бланками ИС для каждого места проведения ИС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13" name="CustomShape 19"/>
          <p:cNvSpPr/>
          <p:nvPr/>
        </p:nvSpPr>
        <p:spPr>
          <a:xfrm>
            <a:off x="644040" y="4213080"/>
            <a:ext cx="10941480" cy="82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Сформированные комиссией пакеты с бланками ИС хранятся в хранилище РЦОИ (до передачи в МСУ) и доставляются специалистами, ответственными за проведение ИС в МСУ, или ответственным организатором ОО (при необходимости) из РЦОИ в места проведения ИС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не позднее чем за день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до проведения ИС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14" name="CustomShape 20"/>
          <p:cNvSpPr/>
          <p:nvPr/>
        </p:nvSpPr>
        <p:spPr>
          <a:xfrm>
            <a:off x="720000" y="5357880"/>
            <a:ext cx="1100988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09.02.2026 – выдача бланков ИС в РЦОИ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415" name="Рисунок 415" descr=""/>
          <p:cNvPicPr/>
          <p:nvPr/>
        </p:nvPicPr>
        <p:blipFill>
          <a:blip r:embed="rId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25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426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7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8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29" name="CustomShape 14"/>
          <p:cNvSpPr/>
          <p:nvPr/>
        </p:nvSpPr>
        <p:spPr>
          <a:xfrm>
            <a:off x="108396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430" name="CustomShape 15"/>
          <p:cNvSpPr/>
          <p:nvPr/>
        </p:nvSpPr>
        <p:spPr>
          <a:xfrm>
            <a:off x="5040000" y="984600"/>
            <a:ext cx="668880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Категорически запрещено</a:t>
            </a:r>
            <a:r>
              <a:rPr b="1" lang="en-US" sz="16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к</a:t>
            </a:r>
            <a:r>
              <a:rPr b="0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опирование бланков ИС при нехватке распечатанных бланков ИС в местах проведения ИС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31" name="CustomShape 16"/>
          <p:cNvSpPr/>
          <p:nvPr/>
        </p:nvSpPr>
        <p:spPr>
          <a:xfrm>
            <a:off x="5112000" y="1800000"/>
            <a:ext cx="661680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Категорически запрещено</a:t>
            </a:r>
            <a:r>
              <a:rPr b="1" lang="en-US" sz="16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скачивание</a:t>
            </a:r>
            <a:r>
              <a:rPr b="0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 бланков ИС с информационных ресурсов и использование их в местах проведения ИС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32" name="CustomShape 17"/>
          <p:cNvSpPr/>
          <p:nvPr/>
        </p:nvSpPr>
        <p:spPr>
          <a:xfrm>
            <a:off x="5112000" y="2817720"/>
            <a:ext cx="668880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Все бланки имеют уникальный код и распечатываются посредством специализированного программного обеспечения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33" name="CustomShape 18"/>
          <p:cNvSpPr/>
          <p:nvPr/>
        </p:nvSpPr>
        <p:spPr>
          <a:xfrm>
            <a:off x="5112000" y="3753720"/>
            <a:ext cx="654084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При необходимости допускается использование бланков ИС из резервного комплекта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34" name="CustomShape 19"/>
          <p:cNvSpPr/>
          <p:nvPr/>
        </p:nvSpPr>
        <p:spPr>
          <a:xfrm>
            <a:off x="5112000" y="4470120"/>
            <a:ext cx="6636960" cy="203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В случае возникновения внештатных ситуаций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необходимо срочно проинформировать РЦОИ </a:t>
            </a:r>
            <a:br/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по телефону  8 (4712)51-04-33, 8 (4712)51-04-48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или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отдел ГИА-IX по телефону  8 (4712)51-23-83, </a:t>
            </a:r>
            <a:br/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по телефону горячей линии 8(4712)70-33-30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или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по электронной почте: iac46@mail.ru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435" name="Рисунок 435" descr=""/>
          <p:cNvPicPr/>
          <p:nvPr/>
        </p:nvPicPr>
        <p:blipFill>
          <a:blip r:embed="rId1"/>
          <a:stretch/>
        </p:blipFill>
        <p:spPr>
          <a:xfrm>
            <a:off x="198000" y="6120000"/>
            <a:ext cx="510840" cy="510840"/>
          </a:xfrm>
          <a:prstGeom prst="rect">
            <a:avLst/>
          </a:prstGeom>
          <a:ln>
            <a:noFill/>
          </a:ln>
        </p:spPr>
      </p:pic>
      <p:pic>
        <p:nvPicPr>
          <p:cNvPr id="436" name="Рисунок 436" descr=""/>
          <p:cNvPicPr/>
          <p:nvPr/>
        </p:nvPicPr>
        <p:blipFill>
          <a:blip r:embed="rId2"/>
          <a:stretch/>
        </p:blipFill>
        <p:spPr>
          <a:xfrm>
            <a:off x="648000" y="5814000"/>
            <a:ext cx="366840" cy="366840"/>
          </a:xfrm>
          <a:prstGeom prst="rect">
            <a:avLst/>
          </a:prstGeom>
          <a:ln>
            <a:noFill/>
          </a:ln>
        </p:spPr>
      </p:pic>
      <p:pic>
        <p:nvPicPr>
          <p:cNvPr id="437" name="Рисунок 437" descr=""/>
          <p:cNvPicPr/>
          <p:nvPr/>
        </p:nvPicPr>
        <p:blipFill>
          <a:blip r:embed="rId3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  <p:pic>
        <p:nvPicPr>
          <p:cNvPr id="438" name="Рисунок 438" descr=""/>
          <p:cNvPicPr/>
          <p:nvPr/>
        </p:nvPicPr>
        <p:blipFill>
          <a:blip r:embed="rId4"/>
          <a:srcRect l="9380" t="6295" r="5952" b="4466"/>
          <a:stretch/>
        </p:blipFill>
        <p:spPr>
          <a:xfrm>
            <a:off x="1080000" y="792000"/>
            <a:ext cx="3956760" cy="5902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48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449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0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1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52" name="CustomShape 14"/>
          <p:cNvSpPr/>
          <p:nvPr/>
        </p:nvSpPr>
        <p:spPr>
          <a:xfrm>
            <a:off x="1051560" y="293760"/>
            <a:ext cx="715644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Подготовка к итоговому собеседованию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453" name="CustomShape 15"/>
          <p:cNvSpPr/>
          <p:nvPr/>
        </p:nvSpPr>
        <p:spPr>
          <a:xfrm>
            <a:off x="936000" y="1512000"/>
            <a:ext cx="48308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Ответственный организатор ОО: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54" name="CustomShape 16"/>
          <p:cNvSpPr/>
          <p:nvPr/>
        </p:nvSpPr>
        <p:spPr>
          <a:xfrm>
            <a:off x="912600" y="864000"/>
            <a:ext cx="107402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Arial"/>
                <a:ea typeface="DejaVu Sans"/>
              </a:rPr>
              <a:t>Дистанционная форма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55" name="CustomShape 17"/>
          <p:cNvSpPr/>
          <p:nvPr/>
        </p:nvSpPr>
        <p:spPr>
          <a:xfrm>
            <a:off x="0" y="2319480"/>
            <a:ext cx="11008800" cy="2936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666720" indent="-20124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формирует и согласовывает с руководителем ОО список участников итогового собеседования в дистанционной форме</a:t>
            </a:r>
            <a:endParaRPr b="0" lang="ru-RU" sz="1600" spc="-1" strike="noStrike">
              <a:latin typeface="Arial"/>
            </a:endParaRPr>
          </a:p>
          <a:p>
            <a:pPr marL="666720" indent="-20124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составляет графики подключения участников итогового собеседования в дистанционной форме к видеоконференции: тестового подключения (за день до проведения ИС) и на дату проведения итогового собеседования в дистанционной форме</a:t>
            </a:r>
            <a:endParaRPr b="0" lang="ru-RU" sz="1600" spc="-1" strike="noStrike">
              <a:latin typeface="Arial"/>
            </a:endParaRPr>
          </a:p>
          <a:p>
            <a:pPr marL="666720" indent="-20124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организует информирование участников и их родителей (законных представителей) о порядке и графиках проведения итогового собеседования в дистанционной форме (в том числе тестового подключения)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</a:pPr>
            <a:endParaRPr b="0" lang="ru-RU" sz="1600" spc="-1" strike="noStrike">
              <a:latin typeface="Arial"/>
            </a:endParaRPr>
          </a:p>
        </p:txBody>
      </p:sp>
      <p:pic>
        <p:nvPicPr>
          <p:cNvPr id="456" name="Рисунок 456" descr=""/>
          <p:cNvPicPr/>
          <p:nvPr/>
        </p:nvPicPr>
        <p:blipFill>
          <a:blip r:embed="rId1"/>
          <a:stretch/>
        </p:blipFill>
        <p:spPr>
          <a:xfrm flipH="1">
            <a:off x="5339160" y="4896000"/>
            <a:ext cx="1572840" cy="1572840"/>
          </a:xfrm>
          <a:prstGeom prst="rect">
            <a:avLst/>
          </a:prstGeom>
          <a:ln>
            <a:noFill/>
          </a:ln>
        </p:spPr>
      </p:pic>
      <p:pic>
        <p:nvPicPr>
          <p:cNvPr id="457" name="Рисунок 457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67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468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9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0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71" name="CustomShape 14"/>
          <p:cNvSpPr/>
          <p:nvPr/>
        </p:nvSpPr>
        <p:spPr>
          <a:xfrm>
            <a:off x="1051560" y="293760"/>
            <a:ext cx="715644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Подготовка к итоговому собеседованию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472" name="CustomShape 15"/>
          <p:cNvSpPr/>
          <p:nvPr/>
        </p:nvSpPr>
        <p:spPr>
          <a:xfrm>
            <a:off x="610200" y="964080"/>
            <a:ext cx="35658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Технический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специалист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73" name="CustomShape 16"/>
          <p:cNvSpPr/>
          <p:nvPr/>
        </p:nvSpPr>
        <p:spPr>
          <a:xfrm>
            <a:off x="720000" y="1512000"/>
            <a:ext cx="10577520" cy="435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Не позднее чем за день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до проведения ИС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подготавливает необходимое количество рабочих мест в аудиториях проведения ИС, оборудованных средствами для записи ответов участников ИС, с установленными программными модулями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«Автономная станция записи»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и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«Автономная станция прослушивания»,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микрофоном, колонками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 каждой аудитории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загружает в программный модуль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«Автономная станция записи»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В2Р-файл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с информацией об участниках ИС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 каждой аудитории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проверяет готовность оборудования для записи ответов обучающихся, производит тестовую аудиозапись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проверяет готовность в Штабе рабочего места для получения материалов ИС (наличие доступа в сеть Интернет, рабочее состояние принтера, наличие достаточного количества бумаги)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получает с официального сайта ФГБНУ «ФИПИ» (https://fipi.ru/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)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и тиражирует в необходимом количестве критерии оценивания итогового собеседования для экспертов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передает критерии оценивания ИС для экспертов ответственному организатору ОО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474" name="CustomShape 17"/>
          <p:cNvSpPr/>
          <p:nvPr/>
        </p:nvSpPr>
        <p:spPr>
          <a:xfrm>
            <a:off x="1080000" y="5760000"/>
            <a:ext cx="9204840" cy="576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Аудиозапись ответов участников ИС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НЕ ДОЛЖНА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содержать посторонние шумы и помехи, голоса участника ИС и собеседника должны быть отчетливо слышны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475" name="Рисунок 475" descr=""/>
          <p:cNvPicPr/>
          <p:nvPr/>
        </p:nvPicPr>
        <p:blipFill>
          <a:blip r:embed="rId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8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0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85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486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7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8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89" name="CustomShape 14"/>
          <p:cNvSpPr/>
          <p:nvPr/>
        </p:nvSpPr>
        <p:spPr>
          <a:xfrm>
            <a:off x="1051560" y="293760"/>
            <a:ext cx="715644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Подготовка к итоговому собеседованию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490" name="CustomShape 15"/>
          <p:cNvSpPr/>
          <p:nvPr/>
        </p:nvSpPr>
        <p:spPr>
          <a:xfrm>
            <a:off x="912600" y="864000"/>
            <a:ext cx="107402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Arial"/>
                <a:ea typeface="DejaVu Sans"/>
              </a:rPr>
              <a:t>Дистанционная форма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91" name="CustomShape 16"/>
          <p:cNvSpPr/>
          <p:nvPr/>
        </p:nvSpPr>
        <p:spPr>
          <a:xfrm>
            <a:off x="576000" y="2163240"/>
            <a:ext cx="10854000" cy="231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</a:pPr>
            <a:endParaRPr b="0" lang="ru-RU" sz="1800" spc="-1" strike="noStrike">
              <a:latin typeface="Arial"/>
            </a:endParaRPr>
          </a:p>
          <a:p>
            <a:pPr marL="666720" indent="-20124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обеспечивает подготовку рабочих мест собеседников</a:t>
            </a:r>
            <a:endParaRPr b="0" lang="ru-RU" sz="1600" spc="-1" strike="noStrike">
              <a:latin typeface="Arial"/>
            </a:endParaRPr>
          </a:p>
          <a:p>
            <a:pPr marL="666720" indent="-20124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проверяет наличие стабильного стационарного и резервного каналов связи с выходом в сеть Интернет</a:t>
            </a:r>
            <a:endParaRPr b="0" lang="ru-RU" sz="1600" spc="-1" strike="noStrike">
              <a:latin typeface="Arial"/>
            </a:endParaRPr>
          </a:p>
          <a:p>
            <a:pPr marL="666720" indent="-20124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загружает электронный КИМ итогового собеседования на рабочее место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</a:pPr>
            <a:endParaRPr b="0" lang="ru-RU" sz="1600" spc="-1" strike="noStrike">
              <a:latin typeface="Arial"/>
            </a:endParaRPr>
          </a:p>
        </p:txBody>
      </p:sp>
      <p:pic>
        <p:nvPicPr>
          <p:cNvPr id="492" name="Рисунок 492" descr=""/>
          <p:cNvPicPr/>
          <p:nvPr/>
        </p:nvPicPr>
        <p:blipFill>
          <a:blip r:embed="rId1"/>
          <a:stretch/>
        </p:blipFill>
        <p:spPr>
          <a:xfrm flipH="1">
            <a:off x="5339160" y="4896000"/>
            <a:ext cx="1572840" cy="1572840"/>
          </a:xfrm>
          <a:prstGeom prst="rect">
            <a:avLst/>
          </a:prstGeom>
          <a:ln>
            <a:noFill/>
          </a:ln>
        </p:spPr>
      </p:pic>
      <p:sp>
        <p:nvSpPr>
          <p:cNvPr id="493" name="CustomShape 17"/>
          <p:cNvSpPr/>
          <p:nvPr/>
        </p:nvSpPr>
        <p:spPr>
          <a:xfrm>
            <a:off x="999720" y="1944000"/>
            <a:ext cx="365112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Технический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специалист: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494" name="Рисунок 494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04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505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6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7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08" name="CustomShape 14"/>
          <p:cNvSpPr/>
          <p:nvPr/>
        </p:nvSpPr>
        <p:spPr>
          <a:xfrm>
            <a:off x="108396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509" name="CustomShape 15"/>
          <p:cNvSpPr/>
          <p:nvPr/>
        </p:nvSpPr>
        <p:spPr>
          <a:xfrm>
            <a:off x="1008000" y="1056600"/>
            <a:ext cx="62006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2400" spc="-1" strike="noStrike">
                <a:solidFill>
                  <a:srgbClr val="ff0000"/>
                </a:solidFill>
                <a:latin typeface="Arial"/>
                <a:ea typeface="DejaVu Sans"/>
              </a:rPr>
              <a:t>В день проведения ИС не позднее 08:15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10" name="CustomShape 16"/>
          <p:cNvSpPr/>
          <p:nvPr/>
        </p:nvSpPr>
        <p:spPr>
          <a:xfrm>
            <a:off x="936000" y="1800000"/>
            <a:ext cx="907560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Технический специалист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получает от РЦОИ по электронной почте и тиражирует в черно-белом режиме печати материалы для проведения ИС: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511" name="CustomShape 17"/>
          <p:cNvSpPr/>
          <p:nvPr/>
        </p:nvSpPr>
        <p:spPr>
          <a:xfrm>
            <a:off x="1144440" y="2975040"/>
            <a:ext cx="1776960" cy="33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Для участников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512" name="CustomShape 18"/>
          <p:cNvSpPr/>
          <p:nvPr/>
        </p:nvSpPr>
        <p:spPr>
          <a:xfrm>
            <a:off x="5688000" y="2808000"/>
            <a:ext cx="4961520" cy="227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1972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текст для чтения для каждого участника ИС</a:t>
            </a:r>
            <a:endParaRPr b="0" lang="ru-RU" sz="1600" spc="-1" strike="noStrike">
              <a:latin typeface="Arial"/>
            </a:endParaRPr>
          </a:p>
          <a:p>
            <a:pPr marL="216000" indent="-1972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карточки с темами беседы на выбор и планами беседы –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по 2 экземпляра каждого материала на аудиторию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(возможно тиражирование большего количества)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16000" indent="-1972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инструкцию по выполнению заданий КИМ</a:t>
            </a:r>
            <a:endParaRPr b="0" lang="ru-RU" sz="1600" spc="-1" strike="noStrike">
              <a:latin typeface="Arial"/>
            </a:endParaRPr>
          </a:p>
          <a:p>
            <a:pPr marL="216000" indent="-1972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карточки собеседника по каждой теме беседы – </a:t>
            </a:r>
            <a:endParaRPr b="0" lang="ru-RU" sz="1600" spc="-1" strike="noStrike">
              <a:latin typeface="Arial"/>
            </a:endParaRPr>
          </a:p>
          <a:p>
            <a:pPr marL="216000" indent="-197280">
              <a:lnSpc>
                <a:spcPct val="100000"/>
              </a:lnSpc>
              <a:tabLst>
                <a:tab algn="l" pos="0"/>
              </a:tabLst>
            </a:pP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по 2 экземпляра на аудиторию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513" name="CustomShape 19"/>
          <p:cNvSpPr/>
          <p:nvPr/>
        </p:nvSpPr>
        <p:spPr>
          <a:xfrm>
            <a:off x="1070640" y="4202280"/>
            <a:ext cx="1914120" cy="333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Для собеседника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514" name="Line 20"/>
          <p:cNvSpPr/>
          <p:nvPr/>
        </p:nvSpPr>
        <p:spPr>
          <a:xfrm flipV="1">
            <a:off x="4248000" y="2712600"/>
            <a:ext cx="0" cy="2543400"/>
          </a:xfrm>
          <a:prstGeom prst="line">
            <a:avLst/>
          </a:prstGeom>
          <a:ln w="19080">
            <a:solidFill>
              <a:srgbClr val="2a609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21"/>
          <p:cNvSpPr/>
          <p:nvPr/>
        </p:nvSpPr>
        <p:spPr>
          <a:xfrm>
            <a:off x="864000" y="5785200"/>
            <a:ext cx="107683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формированные материалы технический специалист передает ответственному организатору ОО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516" name="Рисунок 516" descr=""/>
          <p:cNvPicPr/>
          <p:nvPr/>
        </p:nvPicPr>
        <p:blipFill>
          <a:blip r:embed="rId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49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50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53" name="CustomShape 14"/>
          <p:cNvSpPr/>
          <p:nvPr/>
        </p:nvSpPr>
        <p:spPr>
          <a:xfrm>
            <a:off x="1008000" y="435600"/>
            <a:ext cx="8198640" cy="48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Федеральные нормативные документы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54" name="CustomShape 15"/>
          <p:cNvSpPr/>
          <p:nvPr/>
        </p:nvSpPr>
        <p:spPr>
          <a:xfrm>
            <a:off x="432000" y="1152000"/>
            <a:ext cx="10788480" cy="138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6676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Порядок проведения государственной итоговой аттестации по образовательным программам основного общего образования (приказ Министерства Просвещения Российской Федерации и Федеральной службы по надзору в сфере образования и науки от 04.04.2023 № 232/551 (зарегистрирован Министерством юстиции Российской Федерации 12.05.2023, регистрационный №73292))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письмо Федеральной службы по надзору в сфере образования и науки от 25.11.2025 №04-393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55" name="Line 16"/>
          <p:cNvSpPr/>
          <p:nvPr/>
        </p:nvSpPr>
        <p:spPr>
          <a:xfrm>
            <a:off x="432000" y="2664000"/>
            <a:ext cx="7200000" cy="0"/>
          </a:xfrm>
          <a:prstGeom prst="line">
            <a:avLst/>
          </a:prstGeom>
          <a:ln w="19080">
            <a:solidFill>
              <a:srgbClr val="2a609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17"/>
          <p:cNvSpPr/>
          <p:nvPr/>
        </p:nvSpPr>
        <p:spPr>
          <a:xfrm>
            <a:off x="1080000" y="2714760"/>
            <a:ext cx="8625240" cy="38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Региональные нормативные документы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57" name="CustomShape 18"/>
          <p:cNvSpPr/>
          <p:nvPr/>
        </p:nvSpPr>
        <p:spPr>
          <a:xfrm>
            <a:off x="432000" y="3255480"/>
            <a:ext cx="10860480" cy="194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6676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Порядок организации и проведения, Инструкции и Формы при проведении итогового собеседования по русскому языку в Курской области в 2026 году (приказ Министерства образования и науки Курской области от 10.12.2025 №1-1291)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roid Sans Fallback"/>
              </a:rPr>
              <a:t>Перечень категорий участников, претендующих на уменьшение минимального количества баллов, необходимого для получения результата «зачет» по итоговому собеседованию по русскому языку в Курской области в 2026 году (приказ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Министерства образования и науки Курской области от 17.12.2025 №1-1316)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158" name="Line 19"/>
          <p:cNvSpPr/>
          <p:nvPr/>
        </p:nvSpPr>
        <p:spPr>
          <a:xfrm>
            <a:off x="432000" y="5000400"/>
            <a:ext cx="7200000" cy="0"/>
          </a:xfrm>
          <a:prstGeom prst="line">
            <a:avLst/>
          </a:prstGeom>
          <a:ln w="19080">
            <a:solidFill>
              <a:srgbClr val="2a609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20"/>
          <p:cNvSpPr/>
          <p:nvPr/>
        </p:nvSpPr>
        <p:spPr>
          <a:xfrm>
            <a:off x="666720" y="5143680"/>
            <a:ext cx="11286360" cy="38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Уровень общеобразовательной организации</a:t>
            </a:r>
            <a:br/>
            <a:r>
              <a:rPr b="1" lang="ru-RU" sz="1400" spc="-1" strike="noStrike">
                <a:solidFill>
                  <a:srgbClr val="166195"/>
                </a:solidFill>
                <a:latin typeface="Arial"/>
                <a:ea typeface="DejaVu Sans"/>
              </a:rPr>
              <a:t>(не позднее чем за две недели до проведения ИС)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60" name="CustomShape 21"/>
          <p:cNvSpPr/>
          <p:nvPr/>
        </p:nvSpPr>
        <p:spPr>
          <a:xfrm>
            <a:off x="432000" y="5944680"/>
            <a:ext cx="10417680" cy="97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6676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Состав комиссий по подготовке итогового собеседования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Состав комиссий по проверке итогового собеседования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</a:pPr>
            <a:endParaRPr b="0" lang="ru-RU" sz="1600" spc="-1" strike="noStrike">
              <a:latin typeface="Arial"/>
            </a:endParaRPr>
          </a:p>
        </p:txBody>
      </p:sp>
      <p:pic>
        <p:nvPicPr>
          <p:cNvPr id="161" name="Рисунок 160" descr=""/>
          <p:cNvPicPr/>
          <p:nvPr/>
        </p:nvPicPr>
        <p:blipFill>
          <a:blip r:embed="rId1"/>
          <a:stretch/>
        </p:blipFill>
        <p:spPr>
          <a:xfrm>
            <a:off x="10800720" y="21672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26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527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8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9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30" name="CustomShape 14"/>
          <p:cNvSpPr/>
          <p:nvPr/>
        </p:nvSpPr>
        <p:spPr>
          <a:xfrm>
            <a:off x="1080000" y="360000"/>
            <a:ext cx="8153280" cy="85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Материалы для проведения итогового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собеседования в </a:t>
            </a:r>
            <a:r>
              <a:rPr b="1" lang="ru-RU" sz="2800" spc="-1" strike="noStrike">
                <a:solidFill>
                  <a:srgbClr val="c9211e"/>
                </a:solidFill>
                <a:latin typeface="Arial"/>
                <a:ea typeface="DejaVu Sans"/>
              </a:rPr>
              <a:t>черно-белом режиме печати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531" name="Рисунок 531" descr=""/>
          <p:cNvPicPr/>
          <p:nvPr/>
        </p:nvPicPr>
        <p:blipFill>
          <a:blip r:embed="rId1"/>
          <a:srcRect l="3890" t="5059" r="4643" b="7334"/>
          <a:stretch/>
        </p:blipFill>
        <p:spPr>
          <a:xfrm rot="5436000">
            <a:off x="3218400" y="-309960"/>
            <a:ext cx="5249160" cy="8388000"/>
          </a:xfrm>
          <a:prstGeom prst="rect">
            <a:avLst/>
          </a:prstGeom>
          <a:ln>
            <a:noFill/>
          </a:ln>
        </p:spPr>
      </p:pic>
      <p:pic>
        <p:nvPicPr>
          <p:cNvPr id="532" name="Рисунок 532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42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543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4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5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46" name="CustomShape 14"/>
          <p:cNvSpPr/>
          <p:nvPr/>
        </p:nvSpPr>
        <p:spPr>
          <a:xfrm>
            <a:off x="108396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547" name="CustomShape 15"/>
          <p:cNvSpPr/>
          <p:nvPr/>
        </p:nvSpPr>
        <p:spPr>
          <a:xfrm>
            <a:off x="4524480" y="1000080"/>
            <a:ext cx="284040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Получение КИМ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548" name="CustomShape 16"/>
          <p:cNvSpPr/>
          <p:nvPr/>
        </p:nvSpPr>
        <p:spPr>
          <a:xfrm>
            <a:off x="1523880" y="1714320"/>
            <a:ext cx="964332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0000"/>
                </a:solidFill>
                <a:latin typeface="Arial"/>
                <a:ea typeface="DejaVu Sans"/>
              </a:rPr>
              <a:t>В случае отсутствия КИМ в установленное время (до 08:15) технический специалист </a:t>
            </a:r>
            <a:br/>
            <a:r>
              <a:rPr b="0" lang="ru-RU" sz="2400" spc="-1" strike="noStrike">
                <a:solidFill>
                  <a:srgbClr val="ff0000"/>
                </a:solidFill>
                <a:latin typeface="Arial"/>
                <a:ea typeface="DejaVu Sans"/>
              </a:rPr>
              <a:t>незамедлительно обращается в РЦОИ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49" name="CustomShape 17"/>
          <p:cNvSpPr/>
          <p:nvPr/>
        </p:nvSpPr>
        <p:spPr>
          <a:xfrm>
            <a:off x="7238880" y="3149280"/>
            <a:ext cx="4434120" cy="13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Телефон РЦОИ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8 (4712) 51-04-33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8 (4712) 51-04-48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550" name="CustomShape 18"/>
          <p:cNvSpPr/>
          <p:nvPr/>
        </p:nvSpPr>
        <p:spPr>
          <a:xfrm>
            <a:off x="2023920" y="5357880"/>
            <a:ext cx="80514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КИМ будут разосланы до 8.00-8.15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551" name="Рисунок 551" descr=""/>
          <p:cNvPicPr/>
          <p:nvPr/>
        </p:nvPicPr>
        <p:blipFill>
          <a:blip r:embed="rId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  <p:sp>
        <p:nvSpPr>
          <p:cNvPr id="552" name="CustomShape 19"/>
          <p:cNvSpPr/>
          <p:nvPr/>
        </p:nvSpPr>
        <p:spPr>
          <a:xfrm>
            <a:off x="380880" y="3151440"/>
            <a:ext cx="4434120" cy="191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Специалисты РЦОИ: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Поздняков Дмитрий Владимирович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Щербинин Роман Юрьевич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Серебрякова Алена Сергеевна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Корнеева Ангелина Юрьевна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7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8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9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0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1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62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563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4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5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66" name="CustomShape 14"/>
          <p:cNvSpPr/>
          <p:nvPr/>
        </p:nvSpPr>
        <p:spPr>
          <a:xfrm>
            <a:off x="108396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567" name="CustomShape 15"/>
          <p:cNvSpPr/>
          <p:nvPr/>
        </p:nvSpPr>
        <p:spPr>
          <a:xfrm>
            <a:off x="864000" y="1728000"/>
            <a:ext cx="10206360" cy="300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В день проведения итогового собеседования в месте проведения итогового собеседования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могут присутствовать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: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16000" indent="-197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ассистент, оказывающий участникам ИС с ОВЗ, участникам ИС – детям-инвалидам и инвалидам необходимую техническую помощь с учетом состояния их здоровья, особенностей психофизического развития и индивидуальных возможностей, помогающий им занять рабочее место, передвигаться, прочитать задание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16000" indent="-197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должностные лица Рособрнадзора, а также иные лица, определенные Рособрнадзором, и(или) должностные лица Министерства образования и науки Курской области, осуществляющего переданные полномочия Российской Федерации в сфере образования, при предъявлении соответствующих документов, подтверждающих их полномочия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568" name="Рисунок 567" descr=""/>
          <p:cNvPicPr/>
          <p:nvPr/>
        </p:nvPicPr>
        <p:blipFill>
          <a:blip r:embed="rId1"/>
          <a:stretch/>
        </p:blipFill>
        <p:spPr>
          <a:xfrm>
            <a:off x="5040000" y="5232600"/>
            <a:ext cx="1434960" cy="1434960"/>
          </a:xfrm>
          <a:prstGeom prst="rect">
            <a:avLst/>
          </a:prstGeom>
          <a:ln>
            <a:noFill/>
          </a:ln>
        </p:spPr>
      </p:pic>
      <p:pic>
        <p:nvPicPr>
          <p:cNvPr id="569" name="Рисунок 568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1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2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3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5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6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7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8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79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580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1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2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83" name="CustomShape 14"/>
          <p:cNvSpPr/>
          <p:nvPr/>
        </p:nvSpPr>
        <p:spPr>
          <a:xfrm>
            <a:off x="108396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584" name="Рисунок 583" descr=""/>
          <p:cNvPicPr/>
          <p:nvPr/>
        </p:nvPicPr>
        <p:blipFill>
          <a:blip r:embed="rId1"/>
          <a:stretch/>
        </p:blipFill>
        <p:spPr>
          <a:xfrm>
            <a:off x="5040000" y="5232600"/>
            <a:ext cx="1434960" cy="1434960"/>
          </a:xfrm>
          <a:prstGeom prst="rect">
            <a:avLst/>
          </a:prstGeom>
          <a:ln>
            <a:noFill/>
          </a:ln>
        </p:spPr>
      </p:pic>
      <p:sp>
        <p:nvSpPr>
          <p:cNvPr id="585" name="CustomShape 15"/>
          <p:cNvSpPr/>
          <p:nvPr/>
        </p:nvSpPr>
        <p:spPr>
          <a:xfrm>
            <a:off x="942840" y="1224000"/>
            <a:ext cx="8838720" cy="203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 аудитории проведения ИС во время проведения ИС присутствуют: </a:t>
            </a:r>
            <a:endParaRPr b="0" lang="ru-RU" sz="1600" spc="-1" strike="noStrike">
              <a:latin typeface="Arial"/>
            </a:endParaRPr>
          </a:p>
          <a:p>
            <a:pPr marL="457200" indent="450360" algn="ctr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  <a:p>
            <a:pPr marL="457200" indent="450360" algn="ctr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  <a:p>
            <a:pPr marL="457200" indent="-1987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собеседник</a:t>
            </a:r>
            <a:endParaRPr b="0" lang="ru-RU" sz="1600" spc="-1" strike="noStrike">
              <a:latin typeface="Arial"/>
            </a:endParaRPr>
          </a:p>
          <a:p>
            <a:pPr marL="457200" indent="-1987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не более одного участника ИС</a:t>
            </a:r>
            <a:endParaRPr b="0" lang="ru-RU" sz="1600" spc="-1" strike="noStrike">
              <a:latin typeface="Arial"/>
            </a:endParaRPr>
          </a:p>
          <a:p>
            <a:pPr marL="457200" indent="-1987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эксперт по проверке ответов участников ИС </a:t>
            </a:r>
            <a:endParaRPr b="0" lang="ru-RU" sz="1600" spc="-1" strike="noStrike">
              <a:latin typeface="Arial"/>
            </a:endParaRPr>
          </a:p>
          <a:p>
            <a:pPr marL="457200" indent="-1987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ассистент (при необходимости)</a:t>
            </a:r>
            <a:endParaRPr b="0" lang="ru-RU" sz="1600" spc="-1" strike="noStrike">
              <a:latin typeface="Arial"/>
            </a:endParaRPr>
          </a:p>
          <a:p>
            <a:pPr marL="800280" indent="-324720" algn="just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586" name="CustomShape 16"/>
          <p:cNvSpPr/>
          <p:nvPr/>
        </p:nvSpPr>
        <p:spPr>
          <a:xfrm>
            <a:off x="504000" y="3891600"/>
            <a:ext cx="1115316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По решению образовательной организации допускается присутствие в аудитории проведения ИС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технического специалиста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для осуществления записи ответов участников итогового собеседования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587" name="Line 17"/>
          <p:cNvSpPr/>
          <p:nvPr/>
        </p:nvSpPr>
        <p:spPr>
          <a:xfrm flipH="1" flipV="1">
            <a:off x="1368000" y="3599640"/>
            <a:ext cx="3456000" cy="360"/>
          </a:xfrm>
          <a:prstGeom prst="line">
            <a:avLst/>
          </a:prstGeom>
          <a:ln w="19080">
            <a:solidFill>
              <a:srgbClr val="2a6099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88" name="Рисунок 587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1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2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3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4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6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7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98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599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0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1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02" name="CustomShape 14"/>
          <p:cNvSpPr/>
          <p:nvPr/>
        </p:nvSpPr>
        <p:spPr>
          <a:xfrm>
            <a:off x="108396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03" name="CustomShape 15"/>
          <p:cNvSpPr/>
          <p:nvPr/>
        </p:nvSpPr>
        <p:spPr>
          <a:xfrm>
            <a:off x="1080000" y="1002960"/>
            <a:ext cx="1014192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Ответственный организатор ОО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не позднее чем за 15 минут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до начала ИС выдает: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04" name="CustomShape 16"/>
          <p:cNvSpPr/>
          <p:nvPr/>
        </p:nvSpPr>
        <p:spPr>
          <a:xfrm>
            <a:off x="427320" y="1658880"/>
            <a:ext cx="11373480" cy="203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собеседнику</a:t>
            </a:r>
            <a:endParaRPr b="0" lang="ru-RU" sz="1600" spc="-1" strike="noStrike">
              <a:latin typeface="Arial"/>
            </a:endParaRPr>
          </a:p>
          <a:p>
            <a:pPr marL="216000" indent="-198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ведомость учета проведения ИС в аудитории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(форма ИС-02),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 которой фиксируется время начала и окончания ответа каждого участника ИС</a:t>
            </a:r>
            <a:endParaRPr b="0" lang="ru-RU" sz="1600" spc="-1" strike="noStrike">
              <a:latin typeface="Arial"/>
            </a:endParaRPr>
          </a:p>
          <a:p>
            <a:pPr marL="216000" indent="-198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материалы для проведения ИС</a:t>
            </a:r>
            <a:endParaRPr b="0" lang="ru-RU" sz="1600" spc="-1" strike="noStrike">
              <a:latin typeface="Arial"/>
            </a:endParaRPr>
          </a:p>
          <a:p>
            <a:pPr marL="216000" indent="-198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бланки ИС для оценивания ответов участников ИС</a:t>
            </a:r>
            <a:endParaRPr b="0" lang="ru-RU" sz="1600" spc="-1" strike="noStrike">
              <a:latin typeface="Arial"/>
            </a:endParaRPr>
          </a:p>
          <a:p>
            <a:pPr marL="216000" indent="-198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черновики со штампом ОО, на базе которой располагается место проведения ИС (при необходимости) -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для участников ИС с ОВЗ, участников ИС – детей-инвалидов и инвалидов, которые проходят ИС в письменной форме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05" name="CustomShape 17"/>
          <p:cNvSpPr/>
          <p:nvPr/>
        </p:nvSpPr>
        <p:spPr>
          <a:xfrm>
            <a:off x="438840" y="3974400"/>
            <a:ext cx="11289960" cy="179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эксперту</a:t>
            </a:r>
            <a:endParaRPr b="0" lang="ru-RU" sz="1600" spc="-1" strike="noStrike">
              <a:latin typeface="Arial"/>
            </a:endParaRPr>
          </a:p>
          <a:p>
            <a:pPr marL="216000" indent="-198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Форму черновика для внесения первичной информации по оцениванию ответов участников ИС экспертами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(форма ИС-04) </a:t>
            </a:r>
            <a:endParaRPr b="0" lang="ru-RU" sz="1600" spc="-1" strike="noStrike">
              <a:latin typeface="Arial"/>
            </a:endParaRPr>
          </a:p>
          <a:p>
            <a:pPr marL="216000" indent="-198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комплект материалов для проведения ИС</a:t>
            </a:r>
            <a:endParaRPr b="0" lang="ru-RU" sz="1600" spc="-1" strike="noStrike">
              <a:latin typeface="Arial"/>
            </a:endParaRPr>
          </a:p>
          <a:p>
            <a:pPr marL="216000" indent="-198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возвратный доставочный пакет для упаковки бланков ИС</a:t>
            </a:r>
            <a:endParaRPr b="0" lang="ru-RU" sz="1600" spc="-1" strike="noStrike">
              <a:latin typeface="Arial"/>
            </a:endParaRPr>
          </a:p>
          <a:p>
            <a:pPr marL="216000" indent="-198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возвратный доставочный пакет для упаковки Формы черновика для внесения первичной информации по оцениванию ответов участников ИС экспертами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06" name="CustomShape 18"/>
          <p:cNvSpPr/>
          <p:nvPr/>
        </p:nvSpPr>
        <p:spPr>
          <a:xfrm>
            <a:off x="419760" y="5902920"/>
            <a:ext cx="605880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организатору проведения ИС</a:t>
            </a:r>
            <a:endParaRPr b="0" lang="ru-RU" sz="1600" spc="-1" strike="noStrike">
              <a:latin typeface="Arial"/>
            </a:endParaRPr>
          </a:p>
          <a:p>
            <a:pPr marL="216000" indent="-1983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список участников итогового собеседования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(форма ИС-01)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607" name="Picture 4" descr="ÐÐ½Ð°ÑÐ¾Ðº Ð´Ð¾ÐºÑÐ¼ÐµÐ½ÑÐ¾Ð² Ð·Ð°Ð²ÐµÑÐ½Ð¸ÑÐµ ÑÑÐ¾Ð³ Ð² Ð±ÑÐ¼Ð°Ð³Ñ Ð»Ð¸ÑÑÐ¾Ð² ÐÐ¾Ð´ÑÐ²ÐµÑÐ¶ÐµÐ½Ð½ÑÐ¹ Ð¸Ð»Ð¸  Ð¾Ð´Ð¾Ð±ÑÐµÐ½Ð½ÑÐ¹ Ð´Ð¾ÐºÑÐ¼ÐµÐ½Ñ ÐÐ»Ð¾ÑÐºÐ°Ñ Ð»Ð¸Ð½Ð¸Ñ Ð¸Ð»Ð»ÑÑÑÑÐ°ÑÐ¸Ñ Ð½Ð° Ð±ÐµÐ»Ð¸Ð·Ð½Ðµ ÐÐ»Ð»ÑÑÑÑÐ°ÑÐ¸Ñ  Ð²ÐµÐºÑÐ¾ÑÐ° - Ð¸Ð»Ð»ÑÑÑÑÐ°ÑÐ¸Ð¸ Ð½Ð°ÑÑÐ¸ÑÑÐ²Ð°ÑÑÐµÐ¹ Ð¼ÐµÑÐºÐ°, Ð¸Ð»Ð»ÑÑÑÑÐ°ÑÐ¸Ñ: 90529607"/>
          <p:cNvPicPr/>
          <p:nvPr/>
        </p:nvPicPr>
        <p:blipFill>
          <a:blip r:embed="rId1"/>
          <a:srcRect l="17225" t="5774" r="13237" b="16022"/>
          <a:stretch/>
        </p:blipFill>
        <p:spPr>
          <a:xfrm>
            <a:off x="8280000" y="5760000"/>
            <a:ext cx="1022040" cy="887400"/>
          </a:xfrm>
          <a:prstGeom prst="rect">
            <a:avLst/>
          </a:prstGeom>
          <a:ln>
            <a:noFill/>
          </a:ln>
        </p:spPr>
      </p:pic>
      <p:pic>
        <p:nvPicPr>
          <p:cNvPr id="608" name="Рисунок 607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0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1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2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3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4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5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6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7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18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619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0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1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22" name="CustomShape 14"/>
          <p:cNvSpPr/>
          <p:nvPr/>
        </p:nvSpPr>
        <p:spPr>
          <a:xfrm>
            <a:off x="108396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23" name="CustomShape 15"/>
          <p:cNvSpPr/>
          <p:nvPr/>
        </p:nvSpPr>
        <p:spPr>
          <a:xfrm>
            <a:off x="864000" y="1584000"/>
            <a:ext cx="1020708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Технический специалист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не позднее чем за 15 минут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до начала проведения ИС проверяет в каждой аудитории проведения  корректность загрузки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В2Р-файла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с информацией об участниках в программный модуль «Автономная станция записи»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624" name="CustomShape 16"/>
          <p:cNvSpPr/>
          <p:nvPr/>
        </p:nvSpPr>
        <p:spPr>
          <a:xfrm>
            <a:off x="1014840" y="3033720"/>
            <a:ext cx="10135440" cy="576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перед началом проведения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ИС обеспечивает в каждой аудитории проведения ведение одной общей аудиозаписи на весь день проведения ИС (один общий поток)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625" name="Рисунок 624" descr=""/>
          <p:cNvPicPr/>
          <p:nvPr/>
        </p:nvPicPr>
        <p:blipFill>
          <a:blip r:embed="rId1"/>
          <a:stretch/>
        </p:blipFill>
        <p:spPr>
          <a:xfrm>
            <a:off x="5112000" y="4392000"/>
            <a:ext cx="1718280" cy="1718280"/>
          </a:xfrm>
          <a:prstGeom prst="rect">
            <a:avLst/>
          </a:prstGeom>
          <a:ln>
            <a:noFill/>
          </a:ln>
        </p:spPr>
      </p:pic>
      <p:pic>
        <p:nvPicPr>
          <p:cNvPr id="626" name="Рисунок 625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8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9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0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1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32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3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34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35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36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637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8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9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40" name="CustomShape 14"/>
          <p:cNvSpPr/>
          <p:nvPr/>
        </p:nvSpPr>
        <p:spPr>
          <a:xfrm>
            <a:off x="108396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41" name="CustomShape 15"/>
          <p:cNvSpPr/>
          <p:nvPr/>
        </p:nvSpPr>
        <p:spPr>
          <a:xfrm>
            <a:off x="726840" y="1008000"/>
            <a:ext cx="10498680" cy="92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Собеседник и эксперт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знакомятся с заданиями, темами беседы и примерным кругом вопросов для обсуждения с участниками, иными документами для проведения ИС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42" name="CustomShape 16"/>
          <p:cNvSpPr/>
          <p:nvPr/>
        </p:nvSpPr>
        <p:spPr>
          <a:xfrm>
            <a:off x="786600" y="2437920"/>
            <a:ext cx="1058292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Организатор проведения ИС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 произвольном порядке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приглашает участника ИС и сопровождает его в аудиторию проведения ИС, в которую он был распределен согласно списку участников, полученному от ответственного организатора ОО, а после окончания ИС для данного участника – в учебный кабинет ОО (параллельно может вестись урок). Затем в аудиторию проведения ИС приглашается новый участник ИС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43" name="CustomShape 17"/>
          <p:cNvSpPr/>
          <p:nvPr/>
        </p:nvSpPr>
        <p:spPr>
          <a:xfrm>
            <a:off x="776160" y="4010760"/>
            <a:ext cx="10593360" cy="130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Ответственный организатор в ОО по завершении проведения ИС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проставляет в случае неявки участника в списках ИС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(форма ИС-01)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 поле «Номер аудитории/отметка о неявке»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рядом с номером аудитории букву «Н» на основании информации, полученной от организаторов проведения ИС. Допускается проставление отметки о неявке участника ИС организатором проведения ИС по поручению ответственного организатора ОО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644" name="Рисунок 643" descr=""/>
          <p:cNvPicPr/>
          <p:nvPr/>
        </p:nvPicPr>
        <p:blipFill>
          <a:blip r:embed="rId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46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47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9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50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1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52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54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655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6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7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58" name="CustomShape 14"/>
          <p:cNvSpPr/>
          <p:nvPr/>
        </p:nvSpPr>
        <p:spPr>
          <a:xfrm>
            <a:off x="108396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59" name="CustomShape 15"/>
          <p:cNvSpPr/>
          <p:nvPr/>
        </p:nvSpPr>
        <p:spPr>
          <a:xfrm>
            <a:off x="1008000" y="1006200"/>
            <a:ext cx="96318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ff0000"/>
                </a:solidFill>
                <a:latin typeface="Arial"/>
                <a:ea typeface="Times New Roman"/>
              </a:rPr>
              <a:t>Собеседник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организует деятельность участника итогового собеседования: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660" name="CustomShape 16"/>
          <p:cNvSpPr/>
          <p:nvPr/>
        </p:nvSpPr>
        <p:spPr>
          <a:xfrm>
            <a:off x="792720" y="1803240"/>
            <a:ext cx="10792800" cy="447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001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проводит инструктаж участника по выполнению заданий КИМ </a:t>
            </a:r>
            <a:endParaRPr b="0" lang="ru-RU" sz="1600" spc="-1" strike="noStrike">
              <a:latin typeface="Arial"/>
            </a:endParaRPr>
          </a:p>
          <a:p>
            <a:pPr marL="216000" indent="-2001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выдает участнику бланк </a:t>
            </a:r>
            <a:endParaRPr b="0" lang="ru-RU" sz="1600" spc="-1" strike="noStrike">
              <a:latin typeface="Arial"/>
            </a:endParaRPr>
          </a:p>
          <a:p>
            <a:pPr marL="216000" indent="-2001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контролирует </a:t>
            </a:r>
            <a:r>
              <a:rPr b="1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внесение участником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итогового собеседования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регистрационных сведений и подписи в бланк</a:t>
            </a:r>
            <a:endParaRPr b="0" lang="ru-RU" sz="1600" spc="-1" strike="noStrike">
              <a:latin typeface="Arial"/>
            </a:endParaRPr>
          </a:p>
          <a:p>
            <a:pPr marL="216000" indent="-2001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передает бланк эксперту</a:t>
            </a:r>
            <a:endParaRPr b="0" lang="ru-RU" sz="1600" spc="-1" strike="noStrike">
              <a:latin typeface="Arial"/>
            </a:endParaRPr>
          </a:p>
          <a:p>
            <a:pPr marL="216000" indent="-2001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выдает КИМ участнику </a:t>
            </a:r>
            <a:endParaRPr b="0" lang="ru-RU" sz="1600" spc="-1" strike="noStrike">
              <a:latin typeface="Arial"/>
            </a:endParaRPr>
          </a:p>
          <a:p>
            <a:pPr marL="216000" indent="-2001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выдает черновики (при необходимости)</a:t>
            </a:r>
            <a:endParaRPr b="0" lang="ru-RU" sz="1600" spc="-1" strike="noStrike">
              <a:latin typeface="Arial"/>
            </a:endParaRPr>
          </a:p>
          <a:p>
            <a:pPr marL="216000" indent="-2001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фиксирует время начала ответа и время окончания ответа каждого участника в ведомости учета проведения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итогового собеседования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 аудитории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i="1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(форма ИС-02) </a:t>
            </a:r>
            <a:endParaRPr b="0" lang="ru-RU" sz="1600" spc="-1" strike="noStrike">
              <a:latin typeface="Arial"/>
            </a:endParaRPr>
          </a:p>
          <a:p>
            <a:pPr marL="216000" indent="-2001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проводит собеседование</a:t>
            </a:r>
            <a:endParaRPr b="0" lang="ru-RU" sz="1600" spc="-1" strike="noStrike">
              <a:latin typeface="Arial"/>
            </a:endParaRPr>
          </a:p>
          <a:p>
            <a:pPr marL="216000" indent="-2001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фиксирует время выполнения каждого задания КИМ, следит за соблюдением времени, отведенного на подготовку ответа, на ответ участника итогового собеседования, общего времени, отведенного на проведение итогового собеседования для каждого участника </a:t>
            </a:r>
            <a:endParaRPr b="0" lang="ru-RU" sz="1600" spc="-1" strike="noStrike">
              <a:latin typeface="Arial"/>
            </a:endParaRPr>
          </a:p>
          <a:p>
            <a:pPr marL="216000" indent="-2001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следит за тем, чтобы </a:t>
            </a:r>
            <a:r>
              <a:rPr b="1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участник ИС произнес под аудиозапись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свою фамилию, имя, отчество, номер варианта прежде, чем приступит к ответу </a:t>
            </a:r>
            <a:r>
              <a:rPr b="1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(в продолжительность проведения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итогового собеседования </a:t>
            </a:r>
            <a:r>
              <a:rPr b="1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не включается)</a:t>
            </a:r>
            <a:endParaRPr b="0" lang="ru-RU" sz="1600" spc="-1" strike="noStrike">
              <a:latin typeface="Arial"/>
            </a:endParaRPr>
          </a:p>
          <a:p>
            <a:pPr marL="216000" indent="-2001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следит за тем, чтобы </a:t>
            </a:r>
            <a:r>
              <a:rPr b="1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участник произносил номер задания перед ответом на каждое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из заданий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pic>
        <p:nvPicPr>
          <p:cNvPr id="661" name="Рисунок 660" descr=""/>
          <p:cNvPicPr/>
          <p:nvPr/>
        </p:nvPicPr>
        <p:blipFill>
          <a:blip r:embed="rId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4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5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7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8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9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70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71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672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3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4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75" name="CustomShape 14"/>
          <p:cNvSpPr/>
          <p:nvPr/>
        </p:nvSpPr>
        <p:spPr>
          <a:xfrm>
            <a:off x="912600" y="864000"/>
            <a:ext cx="107402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Arial"/>
                <a:ea typeface="DejaVu Sans"/>
              </a:rPr>
              <a:t>Дистанционная форма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676" name="Рисунок 675" descr=""/>
          <p:cNvPicPr/>
          <p:nvPr/>
        </p:nvPicPr>
        <p:blipFill>
          <a:blip r:embed="rId1"/>
          <a:stretch/>
        </p:blipFill>
        <p:spPr>
          <a:xfrm flipH="1">
            <a:off x="8144640" y="504000"/>
            <a:ext cx="1287360" cy="1287360"/>
          </a:xfrm>
          <a:prstGeom prst="rect">
            <a:avLst/>
          </a:prstGeom>
          <a:ln>
            <a:noFill/>
          </a:ln>
        </p:spPr>
      </p:pic>
      <p:sp>
        <p:nvSpPr>
          <p:cNvPr id="677" name="CustomShape 15"/>
          <p:cNvSpPr/>
          <p:nvPr/>
        </p:nvSpPr>
        <p:spPr>
          <a:xfrm>
            <a:off x="938160" y="1319400"/>
            <a:ext cx="18698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Собеседник: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678" name="CustomShape 16"/>
          <p:cNvSpPr/>
          <p:nvPr/>
        </p:nvSpPr>
        <p:spPr>
          <a:xfrm>
            <a:off x="504000" y="1991880"/>
            <a:ext cx="11148840" cy="447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180360"/>
                <a:tab algn="l" pos="54036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проводит идентификацию личности участника ИС, вносит его данные в бланк ИС и ведомость учета проведения ИС в аудитории,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ставит свою подпись в поле «Подпись участника»</a:t>
            </a:r>
            <a:endParaRPr b="0" lang="ru-RU" sz="1600" spc="-1" strike="noStrike"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180360"/>
                <a:tab algn="l" pos="54036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проводит инструктаж участника по выполнению заданий КИМ</a:t>
            </a:r>
            <a:endParaRPr b="0" lang="ru-RU" sz="1600" spc="-1" strike="noStrike"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180360"/>
                <a:tab algn="l" pos="54036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выдает бланк эксперту</a:t>
            </a:r>
            <a:endParaRPr b="0" lang="ru-RU" sz="1600" spc="-1" strike="noStrike"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180360"/>
                <a:tab algn="l" pos="54036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включает демонстрацию рабочего стола своего рабочего места при помощи системы видеоконференцсвязи и открывает КИМ ИС</a:t>
            </a:r>
            <a:endParaRPr b="0" lang="ru-RU" sz="1600" spc="-1" strike="noStrike"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180360"/>
                <a:tab algn="l" pos="54036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 помощью программного модуля «Автономная станция записи» из выпадающего списка выбирает участника собеседования, затем нажимает кнопку «Начать запись»</a:t>
            </a:r>
            <a:endParaRPr b="0" lang="ru-RU" sz="1600" spc="-1" strike="noStrike"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180360"/>
                <a:tab algn="l" pos="54036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фиксирует время начала ИС с участником в ведомости учета проведения ИС в аудитории </a:t>
            </a:r>
            <a:r>
              <a:rPr b="0" i="1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(форма ИС-02)</a:t>
            </a:r>
            <a:endParaRPr b="0" lang="ru-RU" sz="1600" spc="-1" strike="noStrike"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180360"/>
                <a:tab algn="l" pos="54036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проводит собеседование в режиме видеоконференции</a:t>
            </a:r>
            <a:endParaRPr b="0" lang="ru-RU" sz="1600" spc="-1" strike="noStrike"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180360"/>
                <a:tab algn="l" pos="54036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фиксирует время выполнения каждого задания КИМ, следит за соблюдением времени, отведенного на подготовку ответа, на ответ участника итогового собеседования, общего времени, отведенного на проведение итогового собеседования для каждого участника</a:t>
            </a:r>
            <a:endParaRPr b="0" lang="ru-RU" sz="1600" spc="-1" strike="noStrike"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180360"/>
                <a:tab algn="l" pos="540360"/>
              </a:tabLst>
            </a:pP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следит за тем, чтобы </a:t>
            </a:r>
            <a:r>
              <a:rPr b="1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участник ИС произнес под аудиозапись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свою фамилию, имя, отчество, номер варианта прежде чем приступит к ответу </a:t>
            </a:r>
            <a:r>
              <a:rPr b="1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(в продолжительность проведения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итогового собеседования </a:t>
            </a:r>
            <a:r>
              <a:rPr b="1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не включается)</a:t>
            </a:r>
            <a:endParaRPr b="0" lang="ru-RU" sz="1600" spc="-1" strike="noStrike"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180360"/>
                <a:tab algn="l" pos="540360"/>
              </a:tabLst>
            </a:pP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следит за тем, чтобы </a:t>
            </a:r>
            <a:r>
              <a:rPr b="1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участник произносил номер задания перед ответом на каждое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из заданий</a:t>
            </a:r>
            <a:endParaRPr b="0" lang="ru-RU" sz="1600" spc="-1" strike="noStrike"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180360"/>
                <a:tab algn="l" pos="540360"/>
              </a:tabLst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679" name="CustomShape 17"/>
          <p:cNvSpPr/>
          <p:nvPr/>
        </p:nvSpPr>
        <p:spPr>
          <a:xfrm>
            <a:off x="1083960" y="2955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680" name="Рисунок 679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82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83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5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86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7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89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90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691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2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3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94" name="CustomShape 14"/>
          <p:cNvSpPr/>
          <p:nvPr/>
        </p:nvSpPr>
        <p:spPr>
          <a:xfrm>
            <a:off x="108396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95" name="CustomShape 15"/>
          <p:cNvSpPr/>
          <p:nvPr/>
        </p:nvSpPr>
        <p:spPr>
          <a:xfrm>
            <a:off x="1008000" y="864000"/>
            <a:ext cx="108122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Arial"/>
                <a:ea typeface="DejaVu Sans"/>
              </a:rPr>
              <a:t>Дистанционная форма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696" name="CustomShape 16"/>
          <p:cNvSpPr/>
          <p:nvPr/>
        </p:nvSpPr>
        <p:spPr>
          <a:xfrm>
            <a:off x="360000" y="1734840"/>
            <a:ext cx="11009520" cy="121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0736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Участники ИС в дистанционной форме подключаются к видеоконференции в соответствии с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графиком проведения ИС в дистанционной форме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и при необходимости ожидают своей очереди. Ожидающие не должны слышать и видеть диалог других участников ИС с собеседником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97" name="CustomShape 17"/>
          <p:cNvSpPr/>
          <p:nvPr/>
        </p:nvSpPr>
        <p:spPr>
          <a:xfrm>
            <a:off x="360000" y="3096000"/>
            <a:ext cx="10937520" cy="64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0736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360"/>
                <a:tab algn="l" pos="54036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Технический специалист за 10 минут до начала процедуры проведения ИС в дистанционной форме создает видеоконференцию, приглашает присоединиться собеседника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98" name="CustomShape 18"/>
          <p:cNvSpPr/>
          <p:nvPr/>
        </p:nvSpPr>
        <p:spPr>
          <a:xfrm>
            <a:off x="360000" y="4169160"/>
            <a:ext cx="11009520" cy="64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0736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360"/>
                <a:tab algn="l" pos="54036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Во время проведения ИС эксперт находится в одной аудитории с собеседником и располагаться вне зоны видимости участника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699" name="Рисунок 698" descr=""/>
          <p:cNvPicPr/>
          <p:nvPr/>
        </p:nvPicPr>
        <p:blipFill>
          <a:blip r:embed="rId1"/>
          <a:stretch/>
        </p:blipFill>
        <p:spPr>
          <a:xfrm flipH="1">
            <a:off x="5480280" y="5471640"/>
            <a:ext cx="1287720" cy="1287720"/>
          </a:xfrm>
          <a:prstGeom prst="rect">
            <a:avLst/>
          </a:prstGeom>
          <a:ln>
            <a:noFill/>
          </a:ln>
        </p:spPr>
      </p:pic>
      <p:pic>
        <p:nvPicPr>
          <p:cNvPr id="700" name="Рисунок 699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71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72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5" name="CustomShape 14"/>
          <p:cNvSpPr/>
          <p:nvPr/>
        </p:nvSpPr>
        <p:spPr>
          <a:xfrm>
            <a:off x="1101600" y="482400"/>
            <a:ext cx="8198640" cy="38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Участники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76" name="Line 15"/>
          <p:cNvSpPr/>
          <p:nvPr/>
        </p:nvSpPr>
        <p:spPr>
          <a:xfrm>
            <a:off x="432000" y="3456000"/>
            <a:ext cx="7200000" cy="0"/>
          </a:xfrm>
          <a:prstGeom prst="line">
            <a:avLst/>
          </a:prstGeom>
          <a:ln w="19080">
            <a:solidFill>
              <a:srgbClr val="2a609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16"/>
          <p:cNvSpPr/>
          <p:nvPr/>
        </p:nvSpPr>
        <p:spPr>
          <a:xfrm>
            <a:off x="288000" y="1643040"/>
            <a:ext cx="10572480" cy="112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Более 11500 участников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Обучающиеся 9-х классов образовательных организаций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Обучающиеся с ОВЗ, обучающиеся дети-инвалиды и инвалиды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78" name="CustomShape 17"/>
          <p:cNvSpPr/>
          <p:nvPr/>
        </p:nvSpPr>
        <p:spPr>
          <a:xfrm>
            <a:off x="434520" y="4032000"/>
            <a:ext cx="10209960" cy="152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Время начала проведения итогового собеседования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09:00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Апелляции по результатам итогового собеседования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не предусмотрены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Результат итогового собеседования как допуск к ГИА-IX действует бессрочно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b="0" lang="ru-RU" sz="1600" spc="-1" strike="noStrike">
              <a:latin typeface="Arial"/>
            </a:endParaRPr>
          </a:p>
        </p:txBody>
      </p:sp>
      <p:pic>
        <p:nvPicPr>
          <p:cNvPr id="179" name="Picture 5" descr="C:\Users\Рудова\Desktop\9.00.png"/>
          <p:cNvPicPr/>
          <p:nvPr/>
        </p:nvPicPr>
        <p:blipFill>
          <a:blip r:embed="rId1"/>
          <a:srcRect l="9386" t="0" r="11464" b="0"/>
          <a:stretch/>
        </p:blipFill>
        <p:spPr>
          <a:xfrm>
            <a:off x="10192320" y="4032000"/>
            <a:ext cx="1276920" cy="1617840"/>
          </a:xfrm>
          <a:prstGeom prst="rect">
            <a:avLst/>
          </a:prstGeom>
          <a:ln>
            <a:noFill/>
          </a:ln>
        </p:spPr>
      </p:pic>
      <p:pic>
        <p:nvPicPr>
          <p:cNvPr id="180" name="Рисунок 179" descr=""/>
          <p:cNvPicPr/>
          <p:nvPr/>
        </p:nvPicPr>
        <p:blipFill>
          <a:blip r:embed="rId2"/>
          <a:stretch/>
        </p:blipFill>
        <p:spPr>
          <a:xfrm>
            <a:off x="4835160" y="5744520"/>
            <a:ext cx="1533960" cy="924480"/>
          </a:xfrm>
          <a:prstGeom prst="rect">
            <a:avLst/>
          </a:prstGeom>
          <a:ln>
            <a:noFill/>
          </a:ln>
        </p:spPr>
      </p:pic>
      <p:pic>
        <p:nvPicPr>
          <p:cNvPr id="181" name="Рисунок 180" descr=""/>
          <p:cNvPicPr/>
          <p:nvPr/>
        </p:nvPicPr>
        <p:blipFill>
          <a:blip r:embed="rId3"/>
          <a:stretch/>
        </p:blipFill>
        <p:spPr>
          <a:xfrm>
            <a:off x="9720000" y="1800000"/>
            <a:ext cx="2299320" cy="1723320"/>
          </a:xfrm>
          <a:prstGeom prst="rect">
            <a:avLst/>
          </a:prstGeom>
          <a:ln>
            <a:noFill/>
          </a:ln>
        </p:spPr>
      </p:pic>
      <p:pic>
        <p:nvPicPr>
          <p:cNvPr id="182" name="Рисунок 181" descr=""/>
          <p:cNvPicPr/>
          <p:nvPr/>
        </p:nvPicPr>
        <p:blipFill>
          <a:blip r:embed="rId4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02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03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4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5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06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08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09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10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711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2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3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14" name="CustomShape 14"/>
          <p:cNvSpPr/>
          <p:nvPr/>
        </p:nvSpPr>
        <p:spPr>
          <a:xfrm>
            <a:off x="108396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715" name="CustomShape 15"/>
          <p:cNvSpPr/>
          <p:nvPr/>
        </p:nvSpPr>
        <p:spPr>
          <a:xfrm>
            <a:off x="1008000" y="864000"/>
            <a:ext cx="108122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Arial"/>
                <a:ea typeface="DejaVu Sans"/>
              </a:rPr>
              <a:t>Дистанционная форма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716" name="CustomShape 16"/>
          <p:cNvSpPr/>
          <p:nvPr/>
        </p:nvSpPr>
        <p:spPr>
          <a:xfrm>
            <a:off x="648000" y="1748520"/>
            <a:ext cx="1081224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  <a:tabLst>
                <a:tab algn="l" pos="180360"/>
                <a:tab algn="l" pos="54036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Технический специалист после подключения участника ИС к видеоконференции проверяет: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717" name="CustomShape 17"/>
          <p:cNvSpPr/>
          <p:nvPr/>
        </p:nvSpPr>
        <p:spPr>
          <a:xfrm>
            <a:off x="648000" y="2736000"/>
            <a:ext cx="10524240" cy="276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качество подключения к видеоконференции участника ИС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отсутствие посторонних лиц в помещении, в котором находится участник ИС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поверхность стола участника ИС на наличие посторонних предметов, в том числе средств связи, фото-, аудио- и видеоаппаратуры, цифровых устройств, справочных материалов, письменных заметок и иных средств хранения и передачи информации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у участника итогового собеседования на столе должны быть черновики и ручка для заметок при подготовке к определенным заданиям КИМ итогового собеседования, а также документ, удостоверяющий личность участника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718" name="Рисунок 717" descr=""/>
          <p:cNvPicPr/>
          <p:nvPr/>
        </p:nvPicPr>
        <p:blipFill>
          <a:blip r:embed="rId1"/>
          <a:stretch/>
        </p:blipFill>
        <p:spPr>
          <a:xfrm flipH="1">
            <a:off x="8504640" y="2215080"/>
            <a:ext cx="927720" cy="927720"/>
          </a:xfrm>
          <a:prstGeom prst="rect">
            <a:avLst/>
          </a:prstGeom>
          <a:ln>
            <a:noFill/>
          </a:ln>
        </p:spPr>
      </p:pic>
      <p:pic>
        <p:nvPicPr>
          <p:cNvPr id="719" name="Рисунок 718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1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3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4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5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6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7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8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29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730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1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2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33" name="CustomShape 14"/>
          <p:cNvSpPr/>
          <p:nvPr/>
        </p:nvSpPr>
        <p:spPr>
          <a:xfrm>
            <a:off x="1490760" y="293760"/>
            <a:ext cx="600588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Оценивание работ участников ИС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734" name="CustomShape 15"/>
          <p:cNvSpPr/>
          <p:nvPr/>
        </p:nvSpPr>
        <p:spPr>
          <a:xfrm>
            <a:off x="1008000" y="1584000"/>
            <a:ext cx="11078640" cy="120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113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Проверка ответов каждого участника ИС осуществляется экспертом непосредственно в процессе ответа по специально разработанным критериям по системе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«Зачет»/«Незачет».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При необходимости возможно </a:t>
            </a:r>
            <a:r>
              <a:rPr b="1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повторное прослушивание и оценивание записи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ответов отдельных участников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735" name="CustomShape 16"/>
          <p:cNvSpPr/>
          <p:nvPr/>
        </p:nvSpPr>
        <p:spPr>
          <a:xfrm>
            <a:off x="1512000" y="901440"/>
            <a:ext cx="359352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DejaVu Sans"/>
              </a:rPr>
              <a:t>Основная схема проверки: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736" name="CustomShape 17"/>
          <p:cNvSpPr/>
          <p:nvPr/>
        </p:nvSpPr>
        <p:spPr>
          <a:xfrm>
            <a:off x="936000" y="2455200"/>
            <a:ext cx="11167920" cy="3496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Эксперт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во время проведения ИС в режиме реального времени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заносит в Форму черновика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для внесения первичной информации по оцениванию ответов участников ИС экспертами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(форма ИС-04)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следующие сведения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:</a:t>
            </a:r>
            <a:br/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номер аудитории проведения ИС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ФИО участника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номер варианта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номер КИМ участника (из бланка ИС участника)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баллы по каждому критерию оценивания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общее количество баллов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отметку «Зачет»/«Незачет»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ФИО, подпись и дату проверки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Затем оформляет бланк итогового собеседования каждого участника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Эксперт при необходимости может пользоваться черновиками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737" name="Рисунок 736" descr=""/>
          <p:cNvPicPr/>
          <p:nvPr/>
        </p:nvPicPr>
        <p:blipFill>
          <a:blip r:embed="rId1"/>
          <a:stretch/>
        </p:blipFill>
        <p:spPr>
          <a:xfrm>
            <a:off x="8856000" y="4034880"/>
            <a:ext cx="1286640" cy="998640"/>
          </a:xfrm>
          <a:prstGeom prst="rect">
            <a:avLst/>
          </a:prstGeom>
          <a:ln>
            <a:noFill/>
          </a:ln>
        </p:spPr>
      </p:pic>
      <p:pic>
        <p:nvPicPr>
          <p:cNvPr id="738" name="Рисунок 737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0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1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2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3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4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5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6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7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48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749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0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1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52" name="CustomShape 14"/>
          <p:cNvSpPr/>
          <p:nvPr/>
        </p:nvSpPr>
        <p:spPr>
          <a:xfrm>
            <a:off x="1490760" y="293760"/>
            <a:ext cx="600588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Оценивание работ участников ИС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753" name="CustomShape 15"/>
          <p:cNvSpPr/>
          <p:nvPr/>
        </p:nvSpPr>
        <p:spPr>
          <a:xfrm>
            <a:off x="1440000" y="864000"/>
            <a:ext cx="72342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DejaVu Sans"/>
              </a:rPr>
              <a:t>Дополнительная схема проверки (при необходимости):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754" name="Рисунок 753" descr=""/>
          <p:cNvPicPr/>
          <p:nvPr/>
        </p:nvPicPr>
        <p:blipFill>
          <a:blip r:embed="rId1"/>
          <a:stretch/>
        </p:blipFill>
        <p:spPr>
          <a:xfrm>
            <a:off x="8714160" y="4538160"/>
            <a:ext cx="1286640" cy="998640"/>
          </a:xfrm>
          <a:prstGeom prst="rect">
            <a:avLst/>
          </a:prstGeom>
          <a:ln>
            <a:noFill/>
          </a:ln>
        </p:spPr>
      </p:pic>
      <p:sp>
        <p:nvSpPr>
          <p:cNvPr id="755" name="CustomShape 16"/>
          <p:cNvSpPr/>
          <p:nvPr/>
        </p:nvSpPr>
        <p:spPr>
          <a:xfrm>
            <a:off x="432000" y="1512000"/>
            <a:ext cx="11152800" cy="179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3258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-133200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Проверка ответов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каждого участника ИС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осуществляется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экспертом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после окончания проведения ИС в соответствии с критериями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по системе «Зачет/Незачет»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на основании аудиозаписей ответов участников ИС, которые воспроизводятся с помощью программного модуля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«Автономная станция прослушивания»</a:t>
            </a:r>
            <a:endParaRPr b="0" lang="ru-RU" sz="1600" spc="-1" strike="noStrike">
              <a:latin typeface="Arial"/>
            </a:endParaRPr>
          </a:p>
          <a:p>
            <a:pPr marL="216000" indent="-32580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  <a:tabLst>
                <a:tab algn="l" pos="-133200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Ответственный организатор ОО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распределяет аудиофайлы между экспертами для прослушивания и оценивания</a:t>
            </a:r>
            <a:endParaRPr b="0" lang="ru-RU" sz="1600" spc="-1" strike="noStrike">
              <a:latin typeface="Arial"/>
            </a:endParaRPr>
          </a:p>
          <a:p>
            <a:pPr marL="216000" indent="-32580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  <a:tabLst>
                <a:tab algn="l" pos="-133200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Технический специалист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обеспечивает техническое сопровождение работы экспертов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Проверка работ осуществляется в Штабе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756" name="CustomShape 17"/>
          <p:cNvSpPr/>
          <p:nvPr/>
        </p:nvSpPr>
        <p:spPr>
          <a:xfrm>
            <a:off x="504000" y="3550320"/>
            <a:ext cx="11080800" cy="3040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После прослушивания ответа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эксперт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заносит в форму черновика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для внесения первичной информации по оцениванию ответов участников ИС экспертами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(форма ИС-04)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следующие сведения: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номер аудитории проведения ИС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ФИО участника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номер варианта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номер КИМ участника (из бланка ИС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участника)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баллы по каждому критерию оценивания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общее количество баллов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отметку «Зачет»/«Незачет»</a:t>
            </a:r>
            <a:endParaRPr b="0" lang="ru-RU" sz="1600" spc="-1" strike="noStrike">
              <a:latin typeface="Arial"/>
            </a:endParaRPr>
          </a:p>
          <a:p>
            <a:pPr marL="666720" indent="-203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ФИО, подпись и дату проверки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Затем оформляет бланк итогового собеседования каждого участника </a:t>
            </a:r>
            <a:br/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Эксперт при необходимости имеет возможность пользоваться черновиками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757" name="Рисунок 756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59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0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1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2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3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4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5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6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67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768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9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0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71" name="CustomShape 14"/>
          <p:cNvSpPr/>
          <p:nvPr/>
        </p:nvSpPr>
        <p:spPr>
          <a:xfrm>
            <a:off x="108432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772" name="Рисунок 771" descr=""/>
          <p:cNvPicPr/>
          <p:nvPr/>
        </p:nvPicPr>
        <p:blipFill>
          <a:blip r:embed="rId1"/>
          <a:stretch/>
        </p:blipFill>
        <p:spPr>
          <a:xfrm>
            <a:off x="5040000" y="5544000"/>
            <a:ext cx="1286640" cy="998640"/>
          </a:xfrm>
          <a:prstGeom prst="rect">
            <a:avLst/>
          </a:prstGeom>
          <a:ln>
            <a:noFill/>
          </a:ln>
        </p:spPr>
      </p:pic>
      <p:sp>
        <p:nvSpPr>
          <p:cNvPr id="773" name="CustomShape 15"/>
          <p:cNvSpPr/>
          <p:nvPr/>
        </p:nvSpPr>
        <p:spPr>
          <a:xfrm>
            <a:off x="720000" y="1288440"/>
            <a:ext cx="10433520" cy="130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После завершения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итогового собеседования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участник прослушивает аудиозапись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своего ответа для того, чтобы убедиться,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что аудиозапись произведена без сбоев, отсутствуют посторонние шумы и помехи, голоса участника ИС собеседника отчетливо слышны.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Участники ИС могут прослушать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часть аудиозаписи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по своему усмотрению. Воспроизведение аудиозаписи может быть осуществлено собеседником или техническим специалистом (по усмотрению образовательной организации)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774" name="CustomShape 16"/>
          <p:cNvSpPr/>
          <p:nvPr/>
        </p:nvSpPr>
        <p:spPr>
          <a:xfrm>
            <a:off x="792000" y="3096000"/>
            <a:ext cx="1064952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 случае выявления некачественной аудиозаписи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ответа участника ИС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ответственный организатор ОО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составляет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Акт о досрочном завершении итогового собеседования по русскому языку по уважительным причинам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(форма ИС-08),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а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собеседник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вносит соответствующую отметку в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форму ИС-02 и в бланк участника ИС в поле «Не завершил итоговое собеседование по уважительной причине»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775" name="CustomShape 17"/>
          <p:cNvSpPr/>
          <p:nvPr/>
        </p:nvSpPr>
        <p:spPr>
          <a:xfrm>
            <a:off x="380880" y="4714920"/>
            <a:ext cx="1078632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Дополнительные сроки проведения итогового собеседования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776" name="Рисунок 775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  <p:grpSp>
        <p:nvGrpSpPr>
          <p:cNvPr id="777" name="Group 18"/>
          <p:cNvGrpSpPr/>
          <p:nvPr/>
        </p:nvGrpSpPr>
        <p:grpSpPr>
          <a:xfrm>
            <a:off x="2523960" y="5257800"/>
            <a:ext cx="1656720" cy="1599480"/>
            <a:chOff x="2523960" y="5257800"/>
            <a:chExt cx="1656720" cy="1599480"/>
          </a:xfrm>
        </p:grpSpPr>
        <p:pic>
          <p:nvPicPr>
            <p:cNvPr id="778" name="Picture 2" descr=""/>
            <p:cNvPicPr/>
            <p:nvPr/>
          </p:nvPicPr>
          <p:blipFill>
            <a:blip r:embed="rId3"/>
            <a:stretch/>
          </p:blipFill>
          <p:spPr>
            <a:xfrm>
              <a:off x="2523960" y="5257800"/>
              <a:ext cx="1656720" cy="1599480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779" name="CustomShape 19"/>
            <p:cNvSpPr/>
            <p:nvPr/>
          </p:nvSpPr>
          <p:spPr>
            <a:xfrm>
              <a:off x="2881440" y="5357880"/>
              <a:ext cx="928080" cy="3657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Март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780" name="CustomShape 20"/>
            <p:cNvSpPr/>
            <p:nvPr/>
          </p:nvSpPr>
          <p:spPr>
            <a:xfrm>
              <a:off x="2809800" y="5643720"/>
              <a:ext cx="1071000" cy="1005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66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11</a:t>
              </a:r>
              <a:endParaRPr b="0" lang="ru-RU" sz="6600" spc="-1" strike="noStrike">
                <a:latin typeface="Arial"/>
              </a:endParaRPr>
            </a:p>
          </p:txBody>
        </p:sp>
      </p:grpSp>
      <p:grpSp>
        <p:nvGrpSpPr>
          <p:cNvPr id="781" name="Group 21"/>
          <p:cNvGrpSpPr/>
          <p:nvPr/>
        </p:nvGrpSpPr>
        <p:grpSpPr>
          <a:xfrm>
            <a:off x="7310520" y="5257800"/>
            <a:ext cx="1656720" cy="1599480"/>
            <a:chOff x="7310520" y="5257800"/>
            <a:chExt cx="1656720" cy="1599480"/>
          </a:xfrm>
        </p:grpSpPr>
        <p:pic>
          <p:nvPicPr>
            <p:cNvPr id="782" name="Picture 3" descr=""/>
            <p:cNvPicPr/>
            <p:nvPr/>
          </p:nvPicPr>
          <p:blipFill>
            <a:blip r:embed="rId4"/>
            <a:stretch/>
          </p:blipFill>
          <p:spPr>
            <a:xfrm>
              <a:off x="7310520" y="5257800"/>
              <a:ext cx="1656720" cy="1599480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783" name="CustomShape 22"/>
            <p:cNvSpPr/>
            <p:nvPr/>
          </p:nvSpPr>
          <p:spPr>
            <a:xfrm>
              <a:off x="7453440" y="5357880"/>
              <a:ext cx="1356480" cy="3657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Апрель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784" name="CustomShape 23"/>
            <p:cNvSpPr/>
            <p:nvPr/>
          </p:nvSpPr>
          <p:spPr>
            <a:xfrm>
              <a:off x="7596360" y="5643720"/>
              <a:ext cx="1071000" cy="1005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66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66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86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87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8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9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90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1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93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94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795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6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7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98" name="CustomShape 14"/>
          <p:cNvSpPr/>
          <p:nvPr/>
        </p:nvSpPr>
        <p:spPr>
          <a:xfrm>
            <a:off x="108432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799" name="Рисунок 790" descr=""/>
          <p:cNvPicPr/>
          <p:nvPr/>
        </p:nvPicPr>
        <p:blipFill>
          <a:blip r:embed="rId1"/>
          <a:stretch/>
        </p:blipFill>
        <p:spPr>
          <a:xfrm>
            <a:off x="1249560" y="2088000"/>
            <a:ext cx="3709080" cy="4454640"/>
          </a:xfrm>
          <a:prstGeom prst="rect">
            <a:avLst/>
          </a:prstGeom>
          <a:ln>
            <a:solidFill>
              <a:srgbClr val="808080"/>
            </a:solidFill>
          </a:ln>
        </p:spPr>
      </p:pic>
      <p:sp>
        <p:nvSpPr>
          <p:cNvPr id="800" name="CustomShape 15"/>
          <p:cNvSpPr/>
          <p:nvPr/>
        </p:nvSpPr>
        <p:spPr>
          <a:xfrm>
            <a:off x="1008000" y="853200"/>
            <a:ext cx="4631760" cy="108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Форма ИС-08. Акт о досрочном завершении итогового собеседования по русскому языку по уважительным причинам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01" name="CustomShape 16"/>
          <p:cNvSpPr/>
          <p:nvPr/>
        </p:nvSpPr>
        <p:spPr>
          <a:xfrm>
            <a:off x="5645520" y="1451160"/>
            <a:ext cx="6161040" cy="47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 случае если участник ИС по состоянию здоровья или другим объективным причинам не может завершить ИС, он может покинуть аудиторию проведения или аудиторию ожидания ИС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Ответственный организатор ОО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составляет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Акт о досрочном завершении итогового собеседования по русскому языку по уважительным причинам (форма ИС-08),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который передается вместе с материалами ИС ответственным организатором ОО специалисту, ответственному за организацию и проведение итогового собеседования в МСУ, </a:t>
            </a:r>
            <a:br/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а затем в РЦОИ для учета при обработке бланков ИС участников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Собеседник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вносит соответствующую отметку в форму «Ведомость учета проведения итогового собеседования в аудитории» (форма ИС-02) и в бланке итогового собеседования участника ставит отметку «</a:t>
            </a:r>
            <a:r>
              <a:rPr b="1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Х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» </a:t>
            </a:r>
            <a:br/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 поле «Не завершил итоговое собеседование </a:t>
            </a:r>
            <a:br/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по уважительной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причине»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802" name="Рисунок 793" descr=""/>
          <p:cNvPicPr/>
          <p:nvPr/>
        </p:nvPicPr>
        <p:blipFill>
          <a:blip r:embed="rId2"/>
          <a:stretch/>
        </p:blipFill>
        <p:spPr>
          <a:xfrm>
            <a:off x="648360" y="5814360"/>
            <a:ext cx="366840" cy="366840"/>
          </a:xfrm>
          <a:prstGeom prst="rect">
            <a:avLst/>
          </a:prstGeom>
          <a:ln>
            <a:noFill/>
          </a:ln>
        </p:spPr>
      </p:pic>
      <p:pic>
        <p:nvPicPr>
          <p:cNvPr id="803" name="Рисунок 794" descr=""/>
          <p:cNvPicPr/>
          <p:nvPr/>
        </p:nvPicPr>
        <p:blipFill>
          <a:blip r:embed="rId3"/>
          <a:stretch/>
        </p:blipFill>
        <p:spPr>
          <a:xfrm>
            <a:off x="198360" y="6120360"/>
            <a:ext cx="510840" cy="510840"/>
          </a:xfrm>
          <a:prstGeom prst="rect">
            <a:avLst/>
          </a:prstGeom>
          <a:ln>
            <a:noFill/>
          </a:ln>
        </p:spPr>
      </p:pic>
      <p:pic>
        <p:nvPicPr>
          <p:cNvPr id="804" name="Рисунок 795" descr=""/>
          <p:cNvPicPr/>
          <p:nvPr/>
        </p:nvPicPr>
        <p:blipFill>
          <a:blip r:embed="rId4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6" name="CustomShape 2"/>
          <p:cNvSpPr/>
          <p:nvPr/>
        </p:nvSpPr>
        <p:spPr>
          <a:xfrm>
            <a:off x="0" y="193680"/>
            <a:ext cx="257040" cy="856800"/>
          </a:xfrm>
          <a:prstGeom prst="rect">
            <a:avLst/>
          </a:prstGeom>
          <a:solidFill>
            <a:srgbClr val="0067b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7" name="CustomShape 3"/>
          <p:cNvSpPr/>
          <p:nvPr/>
        </p:nvSpPr>
        <p:spPr>
          <a:xfrm rot="4317600">
            <a:off x="10206000" y="5075280"/>
            <a:ext cx="1006200" cy="343764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8" name="CustomShape 4"/>
          <p:cNvSpPr/>
          <p:nvPr/>
        </p:nvSpPr>
        <p:spPr>
          <a:xfrm rot="20539800">
            <a:off x="8353440" y="6253200"/>
            <a:ext cx="3924000" cy="5544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9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0" name="CustomShape 6"/>
          <p:cNvSpPr/>
          <p:nvPr/>
        </p:nvSpPr>
        <p:spPr>
          <a:xfrm>
            <a:off x="579600" y="6605640"/>
            <a:ext cx="135000" cy="1350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1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2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3" name="CustomShape 9"/>
          <p:cNvSpPr/>
          <p:nvPr/>
        </p:nvSpPr>
        <p:spPr>
          <a:xfrm>
            <a:off x="11435760" y="292680"/>
            <a:ext cx="135000" cy="1350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814" name="Group 10"/>
          <p:cNvGrpSpPr/>
          <p:nvPr/>
        </p:nvGrpSpPr>
        <p:grpSpPr>
          <a:xfrm>
            <a:off x="490320" y="370800"/>
            <a:ext cx="446760" cy="518040"/>
            <a:chOff x="490320" y="370800"/>
            <a:chExt cx="446760" cy="518040"/>
          </a:xfrm>
        </p:grpSpPr>
        <p:sp>
          <p:nvSpPr>
            <p:cNvPr id="815" name="CustomShape 11"/>
            <p:cNvSpPr/>
            <p:nvPr/>
          </p:nvSpPr>
          <p:spPr>
            <a:xfrm>
              <a:off x="490320" y="370800"/>
              <a:ext cx="446760" cy="51804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chemeClr val="accent1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6" name="CustomShape 12"/>
            <p:cNvSpPr/>
            <p:nvPr/>
          </p:nvSpPr>
          <p:spPr>
            <a:xfrm>
              <a:off x="564480" y="571680"/>
              <a:ext cx="297720" cy="2736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chemeClr val="accent1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7" name="CustomShape 13"/>
            <p:cNvSpPr/>
            <p:nvPr/>
          </p:nvSpPr>
          <p:spPr>
            <a:xfrm>
              <a:off x="564480" y="661320"/>
              <a:ext cx="297720" cy="2736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chemeClr val="accent1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18" name="CustomShape 14"/>
          <p:cNvSpPr/>
          <p:nvPr/>
        </p:nvSpPr>
        <p:spPr>
          <a:xfrm>
            <a:off x="954360" y="293760"/>
            <a:ext cx="8053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«Не завершил ИС по уважительной причине»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819" name="Рисунок 388_1" descr=""/>
          <p:cNvPicPr/>
          <p:nvPr/>
        </p:nvPicPr>
        <p:blipFill>
          <a:blip r:embed="rId1"/>
          <a:srcRect l="-5" t="3371" r="8082" b="-3"/>
          <a:stretch/>
        </p:blipFill>
        <p:spPr>
          <a:xfrm>
            <a:off x="216000" y="1010520"/>
            <a:ext cx="3952800" cy="5246280"/>
          </a:xfrm>
          <a:prstGeom prst="rect">
            <a:avLst/>
          </a:prstGeom>
          <a:ln>
            <a:noFill/>
          </a:ln>
        </p:spPr>
      </p:pic>
      <p:pic>
        <p:nvPicPr>
          <p:cNvPr id="820" name="Рисунок 389_1" descr=""/>
          <p:cNvPicPr/>
          <p:nvPr/>
        </p:nvPicPr>
        <p:blipFill>
          <a:blip r:embed="rId2"/>
          <a:srcRect l="43335" t="17528" r="8082" b="63255"/>
          <a:stretch/>
        </p:blipFill>
        <p:spPr>
          <a:xfrm>
            <a:off x="2232000" y="4032000"/>
            <a:ext cx="3014280" cy="2150280"/>
          </a:xfrm>
          <a:prstGeom prst="rect">
            <a:avLst/>
          </a:prstGeom>
          <a:ln w="36000">
            <a:solidFill>
              <a:srgbClr val="ff0000"/>
            </a:solidFill>
            <a:round/>
          </a:ln>
        </p:spPr>
      </p:pic>
      <p:sp>
        <p:nvSpPr>
          <p:cNvPr id="821" name="Line 15"/>
          <p:cNvSpPr/>
          <p:nvPr/>
        </p:nvSpPr>
        <p:spPr>
          <a:xfrm>
            <a:off x="3240000" y="2232000"/>
            <a:ext cx="504000" cy="2376000"/>
          </a:xfrm>
          <a:prstGeom prst="line">
            <a:avLst/>
          </a:prstGeom>
          <a:ln w="29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2" name="CustomShape 16"/>
          <p:cNvSpPr/>
          <p:nvPr/>
        </p:nvSpPr>
        <p:spPr>
          <a:xfrm>
            <a:off x="4197240" y="1656000"/>
            <a:ext cx="4078440" cy="203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Собеседник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вносит соответствующую отметку в форму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«Ведомость учета проведения итогового собеседования в аудитории»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(форма ИС-02) и в бланке итогового собеседования участника ставит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отметку «Х»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в поле «Не завершил итоговое собеседование по уважительной причине»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823" name="Рисунок 814" descr=""/>
          <p:cNvPicPr/>
          <p:nvPr/>
        </p:nvPicPr>
        <p:blipFill>
          <a:blip r:embed="rId3"/>
          <a:stretch/>
        </p:blipFill>
        <p:spPr>
          <a:xfrm>
            <a:off x="10800720" y="216720"/>
            <a:ext cx="1378800" cy="973440"/>
          </a:xfrm>
          <a:prstGeom prst="rect">
            <a:avLst/>
          </a:prstGeom>
          <a:ln>
            <a:noFill/>
          </a:ln>
        </p:spPr>
      </p:pic>
      <p:pic>
        <p:nvPicPr>
          <p:cNvPr id="824" name="Рисунок 815" descr=""/>
          <p:cNvPicPr/>
          <p:nvPr/>
        </p:nvPicPr>
        <p:blipFill>
          <a:blip r:embed="rId4"/>
          <a:srcRect l="9094" t="4977" r="5354" b="4736"/>
          <a:stretch/>
        </p:blipFill>
        <p:spPr>
          <a:xfrm>
            <a:off x="8280000" y="891720"/>
            <a:ext cx="3814560" cy="5657760"/>
          </a:xfrm>
          <a:prstGeom prst="rect">
            <a:avLst/>
          </a:prstGeom>
          <a:ln>
            <a:noFill/>
          </a:ln>
        </p:spPr>
      </p:pic>
      <p:pic>
        <p:nvPicPr>
          <p:cNvPr id="825" name="Рисунок 393_1" descr=""/>
          <p:cNvPicPr/>
          <p:nvPr/>
        </p:nvPicPr>
        <p:blipFill>
          <a:blip r:embed="rId5"/>
          <a:srcRect l="57623" t="88647" r="6653" b="4271"/>
          <a:stretch/>
        </p:blipFill>
        <p:spPr>
          <a:xfrm>
            <a:off x="6379560" y="5047200"/>
            <a:ext cx="3193920" cy="854280"/>
          </a:xfrm>
          <a:prstGeom prst="rect">
            <a:avLst/>
          </a:prstGeom>
          <a:ln w="36000">
            <a:solidFill>
              <a:srgbClr val="ff0000"/>
            </a:solidFill>
            <a:round/>
          </a:ln>
        </p:spPr>
      </p:pic>
      <p:sp>
        <p:nvSpPr>
          <p:cNvPr id="826" name="Line 17"/>
          <p:cNvSpPr/>
          <p:nvPr/>
        </p:nvSpPr>
        <p:spPr>
          <a:xfrm flipH="1" flipV="1">
            <a:off x="8786160" y="5722560"/>
            <a:ext cx="1656000" cy="504000"/>
          </a:xfrm>
          <a:prstGeom prst="line">
            <a:avLst/>
          </a:prstGeom>
          <a:ln w="29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28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29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0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1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2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3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4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5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36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837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8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9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40" name="CustomShape 14"/>
          <p:cNvSpPr/>
          <p:nvPr/>
        </p:nvSpPr>
        <p:spPr>
          <a:xfrm>
            <a:off x="1097640" y="43200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841" name="CustomShape 15"/>
          <p:cNvSpPr/>
          <p:nvPr/>
        </p:nvSpPr>
        <p:spPr>
          <a:xfrm>
            <a:off x="1008000" y="1584000"/>
            <a:ext cx="7046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Во время проведения итогового собеседования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42" name="CustomShape 16"/>
          <p:cNvSpPr/>
          <p:nvPr/>
        </p:nvSpPr>
        <p:spPr>
          <a:xfrm>
            <a:off x="720000" y="2580840"/>
            <a:ext cx="10577520" cy="154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участникам итогового собеседования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запрещено иметь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при себе средства связи, фото-, аудио- и видеоаппаратуру, справочные материалы, письменные заметки и иные средства хранения и передачи информации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ответственным организаторам, техническим специалистам, собеседникам, экспертам, организаторам, ассистентам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запрещено иметь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при себе средства связи, фото-, аудио- и видеоаппаратуру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843" name="Рисунок 3" descr=""/>
          <p:cNvPicPr/>
          <p:nvPr/>
        </p:nvPicPr>
        <p:blipFill>
          <a:blip r:embed="rId1"/>
          <a:stretch/>
        </p:blipFill>
        <p:spPr>
          <a:xfrm>
            <a:off x="2160000" y="4479120"/>
            <a:ext cx="1511280" cy="1415520"/>
          </a:xfrm>
          <a:prstGeom prst="rect">
            <a:avLst/>
          </a:prstGeom>
          <a:ln>
            <a:noFill/>
          </a:ln>
        </p:spPr>
      </p:pic>
      <p:pic>
        <p:nvPicPr>
          <p:cNvPr id="844" name="Рисунок 2" descr=""/>
          <p:cNvPicPr/>
          <p:nvPr/>
        </p:nvPicPr>
        <p:blipFill>
          <a:blip r:embed="rId2"/>
          <a:stretch/>
        </p:blipFill>
        <p:spPr>
          <a:xfrm>
            <a:off x="4862880" y="4536000"/>
            <a:ext cx="1466640" cy="1373400"/>
          </a:xfrm>
          <a:prstGeom prst="rect">
            <a:avLst/>
          </a:prstGeom>
          <a:ln>
            <a:noFill/>
          </a:ln>
        </p:spPr>
      </p:pic>
      <p:pic>
        <p:nvPicPr>
          <p:cNvPr id="845" name="Рисунок 4" descr=""/>
          <p:cNvPicPr/>
          <p:nvPr/>
        </p:nvPicPr>
        <p:blipFill>
          <a:blip r:embed="rId3"/>
          <a:stretch/>
        </p:blipFill>
        <p:spPr>
          <a:xfrm>
            <a:off x="7416000" y="4637160"/>
            <a:ext cx="1421640" cy="1332360"/>
          </a:xfrm>
          <a:prstGeom prst="rect">
            <a:avLst/>
          </a:prstGeom>
          <a:ln>
            <a:noFill/>
          </a:ln>
        </p:spPr>
      </p:pic>
      <p:pic>
        <p:nvPicPr>
          <p:cNvPr id="846" name="Рисунок 837" descr=""/>
          <p:cNvPicPr/>
          <p:nvPr/>
        </p:nvPicPr>
        <p:blipFill>
          <a:blip r:embed="rId4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48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49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0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1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52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3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54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55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56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857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8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9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60" name="CustomShape 14"/>
          <p:cNvSpPr/>
          <p:nvPr/>
        </p:nvSpPr>
        <p:spPr>
          <a:xfrm>
            <a:off x="1097640" y="43200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861" name="Рисунок 852" descr=""/>
          <p:cNvPicPr/>
          <p:nvPr/>
        </p:nvPicPr>
        <p:blipFill>
          <a:blip r:embed="rId1"/>
          <a:stretch/>
        </p:blipFill>
        <p:spPr>
          <a:xfrm>
            <a:off x="1152000" y="1866240"/>
            <a:ext cx="3806640" cy="4604400"/>
          </a:xfrm>
          <a:prstGeom prst="rect">
            <a:avLst/>
          </a:prstGeom>
          <a:ln>
            <a:solidFill>
              <a:srgbClr val="808080"/>
            </a:solidFill>
          </a:ln>
        </p:spPr>
      </p:pic>
      <p:sp>
        <p:nvSpPr>
          <p:cNvPr id="862" name="CustomShape 15"/>
          <p:cNvSpPr/>
          <p:nvPr/>
        </p:nvSpPr>
        <p:spPr>
          <a:xfrm>
            <a:off x="995400" y="1008000"/>
            <a:ext cx="4755240" cy="84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Форма ИС-09. Акт об удалении участника итогового собеседования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863" name="Рисунок 854" descr=""/>
          <p:cNvPicPr/>
          <p:nvPr/>
        </p:nvPicPr>
        <p:blipFill>
          <a:blip r:embed="rId2"/>
          <a:stretch/>
        </p:blipFill>
        <p:spPr>
          <a:xfrm>
            <a:off x="648720" y="5814720"/>
            <a:ext cx="366840" cy="366840"/>
          </a:xfrm>
          <a:prstGeom prst="rect">
            <a:avLst/>
          </a:prstGeom>
          <a:ln>
            <a:noFill/>
          </a:ln>
        </p:spPr>
      </p:pic>
      <p:pic>
        <p:nvPicPr>
          <p:cNvPr id="864" name="Рисунок 855" descr=""/>
          <p:cNvPicPr/>
          <p:nvPr/>
        </p:nvPicPr>
        <p:blipFill>
          <a:blip r:embed="rId3"/>
          <a:stretch/>
        </p:blipFill>
        <p:spPr>
          <a:xfrm>
            <a:off x="198720" y="6120720"/>
            <a:ext cx="510840" cy="510840"/>
          </a:xfrm>
          <a:prstGeom prst="rect">
            <a:avLst/>
          </a:prstGeom>
          <a:ln>
            <a:noFill/>
          </a:ln>
        </p:spPr>
      </p:pic>
      <p:sp>
        <p:nvSpPr>
          <p:cNvPr id="865" name="CustomShape 16"/>
          <p:cNvSpPr/>
          <p:nvPr/>
        </p:nvSpPr>
        <p:spPr>
          <a:xfrm>
            <a:off x="5616000" y="1775880"/>
            <a:ext cx="6190560" cy="398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 случае если участник ИС  аудитории проведения итогового собеседования нарушил установленные требования Порядка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Ответственный организатор ОО составляет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br/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Акт об удалении участника итогового собеседования </a:t>
            </a:r>
            <a:br/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(форма ИС-09), который  передается вместе с материалами итогового собеседования ответственным организатором ОО специалисту, ответственному за организацию и проведение итогового собеседования в МСУ, а затем в РЦОИ для учета при обработке бланков итогового собеседования участников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Собеседник</a:t>
            </a:r>
            <a:r>
              <a:rPr b="1" lang="ru-RU" sz="13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вносит соответствующую отметку в форму «Ведомость учета проведения итогового собеседования</a:t>
            </a:r>
            <a:br/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 аудитории» (форма ИС-02) и в бланке итогового собеседования участника ставит отметку «Х» </a:t>
            </a:r>
            <a:br/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 поле «Удален с итогового собеседования»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866" name="Рисунок 857" descr=""/>
          <p:cNvPicPr/>
          <p:nvPr/>
        </p:nvPicPr>
        <p:blipFill>
          <a:blip r:embed="rId4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69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0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1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72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3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74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75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76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877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8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9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880" name="Рисунок 871" descr=""/>
          <p:cNvPicPr/>
          <p:nvPr/>
        </p:nvPicPr>
        <p:blipFill>
          <a:blip r:embed="rId1"/>
          <a:stretch/>
        </p:blipFill>
        <p:spPr>
          <a:xfrm>
            <a:off x="648720" y="5814720"/>
            <a:ext cx="366840" cy="366840"/>
          </a:xfrm>
          <a:prstGeom prst="rect">
            <a:avLst/>
          </a:prstGeom>
          <a:ln>
            <a:noFill/>
          </a:ln>
        </p:spPr>
      </p:pic>
      <p:sp>
        <p:nvSpPr>
          <p:cNvPr id="881" name="CustomShape 14"/>
          <p:cNvSpPr/>
          <p:nvPr/>
        </p:nvSpPr>
        <p:spPr>
          <a:xfrm>
            <a:off x="1008360" y="360000"/>
            <a:ext cx="9134280" cy="63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«Удаление участника ИС»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882" name="Рисунок 412" descr=""/>
          <p:cNvPicPr/>
          <p:nvPr/>
        </p:nvPicPr>
        <p:blipFill>
          <a:blip r:embed="rId2"/>
          <a:srcRect l="0" t="5053" r="7125" b="0"/>
          <a:stretch/>
        </p:blipFill>
        <p:spPr>
          <a:xfrm>
            <a:off x="72000" y="1224000"/>
            <a:ext cx="3892680" cy="4974480"/>
          </a:xfrm>
          <a:prstGeom prst="rect">
            <a:avLst/>
          </a:prstGeom>
          <a:ln>
            <a:solidFill>
              <a:srgbClr val="808080"/>
            </a:solidFill>
          </a:ln>
        </p:spPr>
      </p:pic>
      <p:pic>
        <p:nvPicPr>
          <p:cNvPr id="883" name="Рисунок 413_0" descr=""/>
          <p:cNvPicPr/>
          <p:nvPr/>
        </p:nvPicPr>
        <p:blipFill>
          <a:blip r:embed="rId3"/>
          <a:srcRect l="49055" t="16513" r="7125" b="63259"/>
          <a:stretch/>
        </p:blipFill>
        <p:spPr>
          <a:xfrm>
            <a:off x="1800000" y="4104000"/>
            <a:ext cx="3662640" cy="2006640"/>
          </a:xfrm>
          <a:prstGeom prst="rect">
            <a:avLst/>
          </a:prstGeom>
          <a:ln w="36000">
            <a:solidFill>
              <a:srgbClr val="ff0000"/>
            </a:solidFill>
            <a:round/>
          </a:ln>
        </p:spPr>
      </p:pic>
      <p:sp>
        <p:nvSpPr>
          <p:cNvPr id="884" name="Line 15"/>
          <p:cNvSpPr/>
          <p:nvPr/>
        </p:nvSpPr>
        <p:spPr>
          <a:xfrm>
            <a:off x="3456000" y="2232000"/>
            <a:ext cx="936000" cy="2376000"/>
          </a:xfrm>
          <a:prstGeom prst="line">
            <a:avLst/>
          </a:prstGeom>
          <a:ln w="29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5" name="CustomShape 16"/>
          <p:cNvSpPr/>
          <p:nvPr/>
        </p:nvSpPr>
        <p:spPr>
          <a:xfrm>
            <a:off x="3974040" y="1856880"/>
            <a:ext cx="4094640" cy="238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Собеседник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вносит соответствующую отметку в форму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«Ведомость учета проведения итогового собеседования в аудитории»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(форма ИС-02) и в бланке итогового собеседования участника ставит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 отметку «Х»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в поле «Удален с итогового собеседования»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886" name="Рисунок 877" descr=""/>
          <p:cNvPicPr/>
          <p:nvPr/>
        </p:nvPicPr>
        <p:blipFill>
          <a:blip r:embed="rId4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  <p:pic>
        <p:nvPicPr>
          <p:cNvPr id="887" name="Рисунок 878" descr=""/>
          <p:cNvPicPr/>
          <p:nvPr/>
        </p:nvPicPr>
        <p:blipFill>
          <a:blip r:embed="rId5"/>
          <a:srcRect l="7618" t="4977" r="5347" b="5785"/>
          <a:stretch/>
        </p:blipFill>
        <p:spPr>
          <a:xfrm>
            <a:off x="8064000" y="864000"/>
            <a:ext cx="3895920" cy="5613840"/>
          </a:xfrm>
          <a:prstGeom prst="rect">
            <a:avLst/>
          </a:prstGeom>
          <a:ln>
            <a:noFill/>
          </a:ln>
        </p:spPr>
      </p:pic>
      <p:pic>
        <p:nvPicPr>
          <p:cNvPr id="888" name="Рисунок 416" descr=""/>
          <p:cNvPicPr/>
          <p:nvPr/>
        </p:nvPicPr>
        <p:blipFill>
          <a:blip r:embed="rId6"/>
          <a:srcRect l="6187" t="87636" r="41896" b="4608"/>
          <a:stretch/>
        </p:blipFill>
        <p:spPr>
          <a:xfrm>
            <a:off x="5878080" y="4896000"/>
            <a:ext cx="3911760" cy="815760"/>
          </a:xfrm>
          <a:prstGeom prst="rect">
            <a:avLst/>
          </a:prstGeom>
          <a:ln w="36000">
            <a:solidFill>
              <a:srgbClr val="ff0000"/>
            </a:solidFill>
            <a:round/>
          </a:ln>
        </p:spPr>
      </p:pic>
      <p:sp>
        <p:nvSpPr>
          <p:cNvPr id="889" name="Line 17"/>
          <p:cNvSpPr/>
          <p:nvPr/>
        </p:nvSpPr>
        <p:spPr>
          <a:xfrm flipH="1" flipV="1">
            <a:off x="8064000" y="5579640"/>
            <a:ext cx="576000" cy="612360"/>
          </a:xfrm>
          <a:prstGeom prst="line">
            <a:avLst/>
          </a:prstGeom>
          <a:ln w="29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1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2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3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4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5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6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7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8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99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900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1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2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03" name="CustomShape 14"/>
          <p:cNvSpPr/>
          <p:nvPr/>
        </p:nvSpPr>
        <p:spPr>
          <a:xfrm>
            <a:off x="1029240" y="292680"/>
            <a:ext cx="9257400" cy="124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166195"/>
                </a:solidFill>
                <a:latin typeface="Arial"/>
                <a:ea typeface="DejaVu Sans"/>
              </a:rPr>
              <a:t>Особенности организации и проведения итогового собеседования для участников итогового собеседования с ОВЗ, участников итогового собеседования — детей-инвалидов и инвалидов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904" name="CustomShape 15"/>
          <p:cNvSpPr/>
          <p:nvPr/>
        </p:nvSpPr>
        <p:spPr>
          <a:xfrm>
            <a:off x="288000" y="1710000"/>
            <a:ext cx="11225520" cy="49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Обучающиеся с ОВЗ, экстерны с ОВЗ при подаче заявления об участии в итоговом собеседовании предъявляют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Calibri"/>
              </a:rPr>
              <a:t>оригинал или надлежащим образом заверенную копию рекомендаций ПМПК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, а обучающиеся — дети-инвалиды и инвалиды, экстерны —  дети-инвалиды и инвалиды —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Calibri"/>
              </a:rPr>
              <a:t>оригинал или надлежащим образом заверенную копию справки, подтверждающей инвалидность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16000" indent="-1990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Основанием для организации проведения итогового собеседования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на дому, в медицинской организации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Calibri"/>
              </a:rPr>
              <a:t>являются заключение медицинской организации и рекомендации ПМПК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16000" indent="-1990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Calibri"/>
              </a:rPr>
              <a:t>Особые условия:</a:t>
            </a:r>
            <a:endParaRPr b="0" lang="ru-RU" sz="1600" spc="-1" strike="noStrike">
              <a:latin typeface="Arial"/>
            </a:endParaRPr>
          </a:p>
          <a:p>
            <a:pPr marL="216000" indent="-1990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Б</a:t>
            </a:r>
            <a:r>
              <a:rPr b="1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еспрепятственный доступ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 участников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ИС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в аудитории ожидания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ИС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, аудитории проведения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ИС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, учебные кабинеты для участников, прошедших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ИС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, туалетные и иные помещения, а также их пребывание в указанных помещениях</a:t>
            </a:r>
            <a:endParaRPr b="0" lang="ru-RU" sz="1600" spc="-1" strike="noStrike">
              <a:latin typeface="Arial"/>
            </a:endParaRPr>
          </a:p>
          <a:p>
            <a:pPr marL="216000" indent="-1990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Увеличение продолжительности итогового собеседования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Calibri"/>
              </a:rPr>
              <a:t>на 30 минут</a:t>
            </a:r>
            <a:endParaRPr b="0" lang="ru-RU" sz="1600" spc="-1" strike="noStrike">
              <a:latin typeface="Arial"/>
            </a:endParaRPr>
          </a:p>
          <a:p>
            <a:pPr marL="216000" indent="-1990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Организация питания и перерывов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для проведения необходимых лечебных и профилактических мероприятий во время проведения итогового собеседования</a:t>
            </a:r>
            <a:endParaRPr b="0" lang="ru-RU" sz="1600" spc="-1" strike="noStrike">
              <a:latin typeface="Arial"/>
            </a:endParaRPr>
          </a:p>
          <a:p>
            <a:pPr marL="285840" indent="-2685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Присутствие ассистентов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(при необходимости)</a:t>
            </a:r>
            <a:endParaRPr b="0" lang="ru-RU" sz="1600" spc="-1" strike="noStrike">
              <a:latin typeface="Arial"/>
            </a:endParaRPr>
          </a:p>
          <a:p>
            <a:pPr marL="285840" indent="-2685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Использование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на ИС необходимых для выполнения заданий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технических средств</a:t>
            </a:r>
            <a:endParaRPr b="0" lang="ru-RU" sz="1600" spc="-1" strike="noStrike">
              <a:latin typeface="Arial"/>
            </a:endParaRPr>
          </a:p>
          <a:p>
            <a:pPr marL="285840" indent="-2685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Оборудование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аудитории проведения ИС звукоусиливающей аппаратурой как коллективного, так и индивидуального пользования</a:t>
            </a:r>
            <a:endParaRPr b="0" lang="ru-RU" sz="1600" spc="-1" strike="noStrike">
              <a:latin typeface="Arial"/>
            </a:endParaRPr>
          </a:p>
          <a:p>
            <a:pPr marL="285840" indent="-2685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Привлечение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при необходимости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ассистента-сурдопереводчика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905" name="Рисунок 896" descr=""/>
          <p:cNvPicPr/>
          <p:nvPr/>
        </p:nvPicPr>
        <p:blipFill>
          <a:blip r:embed="rId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92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93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96" name="Рисунок 195" descr=""/>
          <p:cNvPicPr/>
          <p:nvPr/>
        </p:nvPicPr>
        <p:blipFill>
          <a:blip r:embed="rId1"/>
          <a:stretch/>
        </p:blipFill>
        <p:spPr>
          <a:xfrm>
            <a:off x="6388560" y="648000"/>
            <a:ext cx="1519920" cy="852480"/>
          </a:xfrm>
          <a:prstGeom prst="rect">
            <a:avLst/>
          </a:prstGeom>
          <a:ln>
            <a:noFill/>
          </a:ln>
        </p:spPr>
      </p:pic>
      <p:sp>
        <p:nvSpPr>
          <p:cNvPr id="197" name="CustomShape 14"/>
          <p:cNvSpPr/>
          <p:nvPr/>
        </p:nvSpPr>
        <p:spPr>
          <a:xfrm>
            <a:off x="1224000" y="432000"/>
            <a:ext cx="443448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Итоговое собеседование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98" name="CustomShape 15"/>
          <p:cNvSpPr/>
          <p:nvPr/>
        </p:nvSpPr>
        <p:spPr>
          <a:xfrm>
            <a:off x="1152000" y="984600"/>
            <a:ext cx="445752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2 части - 4 задания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9" name="CustomShape 16"/>
          <p:cNvSpPr/>
          <p:nvPr/>
        </p:nvSpPr>
        <p:spPr>
          <a:xfrm>
            <a:off x="754560" y="1656000"/>
            <a:ext cx="1177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2e75b6"/>
                </a:solidFill>
                <a:latin typeface="Arial"/>
                <a:ea typeface="DejaVu Sans"/>
              </a:rPr>
              <a:t>1 часть: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0" name="CustomShape 17"/>
          <p:cNvSpPr/>
          <p:nvPr/>
        </p:nvSpPr>
        <p:spPr>
          <a:xfrm>
            <a:off x="504000" y="2088000"/>
            <a:ext cx="6737760" cy="130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Задание 1 –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чтение текста вслух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	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Задание 2 –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пересказ текста с привлечением дополнительной информации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01" name="CustomShape 18"/>
          <p:cNvSpPr/>
          <p:nvPr/>
        </p:nvSpPr>
        <p:spPr>
          <a:xfrm>
            <a:off x="8616960" y="1017720"/>
            <a:ext cx="14486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время на подготовку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2" name="CustomShape 19"/>
          <p:cNvSpPr/>
          <p:nvPr/>
        </p:nvSpPr>
        <p:spPr>
          <a:xfrm>
            <a:off x="10200240" y="1080000"/>
            <a:ext cx="14486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время на ответ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3" name="CustomShape 20"/>
          <p:cNvSpPr/>
          <p:nvPr/>
        </p:nvSpPr>
        <p:spPr>
          <a:xfrm>
            <a:off x="8534880" y="2016000"/>
            <a:ext cx="311760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до 2 минут        до 2 минут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04" name="CustomShape 21"/>
          <p:cNvSpPr/>
          <p:nvPr/>
        </p:nvSpPr>
        <p:spPr>
          <a:xfrm>
            <a:off x="8568000" y="3020040"/>
            <a:ext cx="324036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до 2 минут        до 3 минут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05" name="CustomShape 22"/>
          <p:cNvSpPr/>
          <p:nvPr/>
        </p:nvSpPr>
        <p:spPr>
          <a:xfrm>
            <a:off x="756360" y="3744000"/>
            <a:ext cx="1104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2e75b6"/>
                </a:solidFill>
                <a:latin typeface="Arial"/>
                <a:ea typeface="DejaVu Sans"/>
              </a:rPr>
              <a:t>2 часть: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6" name="CustomShape 23"/>
          <p:cNvSpPr/>
          <p:nvPr/>
        </p:nvSpPr>
        <p:spPr>
          <a:xfrm>
            <a:off x="504000" y="4199400"/>
            <a:ext cx="656856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Задание 3 –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тематическое монологическое высказывание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Задание 4 –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участие в диалоге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07" name="CustomShape 24"/>
          <p:cNvSpPr/>
          <p:nvPr/>
        </p:nvSpPr>
        <p:spPr>
          <a:xfrm>
            <a:off x="8568000" y="4244040"/>
            <a:ext cx="298296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до 1 минуты     до 3 минут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08" name="CustomShape 25"/>
          <p:cNvSpPr/>
          <p:nvPr/>
        </p:nvSpPr>
        <p:spPr>
          <a:xfrm>
            <a:off x="8636400" y="4752000"/>
            <a:ext cx="308808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      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-                до 3 минут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09" name="Line 26"/>
          <p:cNvSpPr/>
          <p:nvPr/>
        </p:nvSpPr>
        <p:spPr>
          <a:xfrm>
            <a:off x="8636400" y="5184000"/>
            <a:ext cx="3243600" cy="0"/>
          </a:xfrm>
          <a:prstGeom prst="line">
            <a:avLst/>
          </a:prstGeom>
          <a:ln w="19080">
            <a:solidFill>
              <a:srgbClr val="2a609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27"/>
          <p:cNvSpPr/>
          <p:nvPr/>
        </p:nvSpPr>
        <p:spPr>
          <a:xfrm>
            <a:off x="8270280" y="5228280"/>
            <a:ext cx="3742200" cy="92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15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Общее время ответа, </a:t>
            </a:r>
            <a:br/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включая время на подготовку,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– </a:t>
            </a:r>
            <a:br/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15 - 16 минут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11" name="CustomShape 28"/>
          <p:cNvSpPr/>
          <p:nvPr/>
        </p:nvSpPr>
        <p:spPr>
          <a:xfrm>
            <a:off x="504000" y="5221080"/>
            <a:ext cx="733248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Для участников ИС с ОВЗ, участников ИС – детей-инвалидов и инвалидов продолжительность проведения ИС увеличивается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на 30 минут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(т.е. общая продолжительность ИС для указанных категорий участников составляет в среднем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45 минут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12" name="CustomShape 29"/>
          <p:cNvSpPr/>
          <p:nvPr/>
        </p:nvSpPr>
        <p:spPr>
          <a:xfrm>
            <a:off x="504000" y="5221080"/>
            <a:ext cx="7548480" cy="1175400"/>
          </a:xfrm>
          <a:prstGeom prst="rect">
            <a:avLst/>
          </a:prstGeom>
          <a:noFill/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13" name="Рисунок 212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07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08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9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0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11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2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13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14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15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916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7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8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19" name="CustomShape 14"/>
          <p:cNvSpPr/>
          <p:nvPr/>
        </p:nvSpPr>
        <p:spPr>
          <a:xfrm>
            <a:off x="5431320" y="949680"/>
            <a:ext cx="6079320" cy="265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Приказ Министерства образования и науки </a:t>
            </a:r>
            <a:br/>
            <a:r>
              <a:rPr b="1" lang="ru-RU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Курской области от 17.12.2025 №1-1316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«Об утверждении Перечня категорий участников итогового собеседования по русскому языку, претендующих на уменьшение минимального количества баллов, необходимого для получения результата «зачет» по итоговому собеседованию </a:t>
            </a:r>
            <a:br/>
            <a:r>
              <a:rPr b="0" i="1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по русскому языку в Курской области в 2026 году»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20" name="CustomShape 15"/>
          <p:cNvSpPr/>
          <p:nvPr/>
        </p:nvSpPr>
        <p:spPr>
          <a:xfrm>
            <a:off x="5400000" y="3641400"/>
            <a:ext cx="6185520" cy="276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 Перечне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определены категории участников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ИС с ОВЗ, участников ИС - детей-инвалидов и инвалидов, особенности психофизического развития которых не позволяют выполнить им все задания итогового собеседования, а экспертам провести оценивание в соответствии с критериями оценивания итогового собеседования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Участникам ИС, указанным в Перечне, предоставляется право выполнить только те задания КИМ ИС, которые с учетом особенностей психофизического развития посильны им для выполнения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921" name="Рисунок 912" descr=""/>
          <p:cNvPicPr/>
          <p:nvPr/>
        </p:nvPicPr>
        <p:blipFill>
          <a:blip r:embed="rId1"/>
          <a:stretch/>
        </p:blipFill>
        <p:spPr>
          <a:xfrm>
            <a:off x="648720" y="5814720"/>
            <a:ext cx="366840" cy="366840"/>
          </a:xfrm>
          <a:prstGeom prst="rect">
            <a:avLst/>
          </a:prstGeom>
          <a:ln>
            <a:noFill/>
          </a:ln>
        </p:spPr>
      </p:pic>
      <p:pic>
        <p:nvPicPr>
          <p:cNvPr id="922" name="Рисунок 913" descr=""/>
          <p:cNvPicPr/>
          <p:nvPr/>
        </p:nvPicPr>
        <p:blipFill>
          <a:blip r:embed="rId2"/>
          <a:stretch/>
        </p:blipFill>
        <p:spPr>
          <a:xfrm>
            <a:off x="198720" y="6120720"/>
            <a:ext cx="510840" cy="510840"/>
          </a:xfrm>
          <a:prstGeom prst="rect">
            <a:avLst/>
          </a:prstGeom>
          <a:ln>
            <a:noFill/>
          </a:ln>
        </p:spPr>
      </p:pic>
      <p:pic>
        <p:nvPicPr>
          <p:cNvPr id="923" name="Рисунок 914" descr=""/>
          <p:cNvPicPr/>
          <p:nvPr/>
        </p:nvPicPr>
        <p:blipFill>
          <a:blip r:embed="rId3"/>
          <a:stretch/>
        </p:blipFill>
        <p:spPr>
          <a:xfrm>
            <a:off x="1113840" y="576360"/>
            <a:ext cx="4127040" cy="5838840"/>
          </a:xfrm>
          <a:prstGeom prst="rect">
            <a:avLst/>
          </a:prstGeom>
          <a:ln>
            <a:noFill/>
          </a:ln>
        </p:spPr>
      </p:pic>
      <p:pic>
        <p:nvPicPr>
          <p:cNvPr id="924" name="Рисунок 915" descr=""/>
          <p:cNvPicPr/>
          <p:nvPr/>
        </p:nvPicPr>
        <p:blipFill>
          <a:blip r:embed="rId4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26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27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8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9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30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1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32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33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34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935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6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7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38" name="CustomShape 14"/>
          <p:cNvSpPr/>
          <p:nvPr/>
        </p:nvSpPr>
        <p:spPr>
          <a:xfrm>
            <a:off x="1083960" y="29376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939" name="CustomShape 15"/>
          <p:cNvSpPr/>
          <p:nvPr/>
        </p:nvSpPr>
        <p:spPr>
          <a:xfrm>
            <a:off x="504000" y="1152000"/>
            <a:ext cx="11228040" cy="62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16000" indent="-197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действует в соответствии с Инструкциями о порядке действий в случае получения сообщения об опасности атаки БПЛА и/или сигнала «Ракетная опасность» для образовательных организаций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16000" indent="-197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организует комплекс мер по обеспечению безопасности участников ИС и членов комиссии по проведению итогового собеседования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16000" indent="-197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согласует со специалистом, ответственным за организацию и проведение итогового собеседования по русскому языку в Курской области в 2026 году, продление продолжительности итогового собеседования в связи с Ракетной опасностью или перенос проведения итогового собеседования на другой день, предусмотренный расписанием проведения итогового собеседования в случае действия сигнала «Ракетная опасность»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Calibri"/>
              </a:rPr>
              <a:t>более 1 часа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16000" indent="-197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организует продолжение проведения итогового собеседования с увеличением продолжительности собеседования на время прерывания процесса проведения итогового собеседования в аудиториях в связи с Ракетной опасностью, в.ч. обеспечивает работу собеседника в соответствии с Инструкцией для собеседника при проведении итогового собеседования по русскому языку в Курской области в 2026 году, организатора проведения итогового собеседования в соответствии с Инструкцией для организатора проведения итогового собеседования при проведении итогового собеседования по русскому языку в Курской области в 2026 году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16000" indent="-197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в случае поступления сигнала «Авиационная опасность» руководитель действует в соответствии с Инструкциями о порядке действий в случае получения сообщения об опасности атаки БПЛА для образовательных организаций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940" name="CustomShape 16"/>
          <p:cNvSpPr/>
          <p:nvPr/>
        </p:nvSpPr>
        <p:spPr>
          <a:xfrm>
            <a:off x="792000" y="755640"/>
            <a:ext cx="10004040" cy="93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DejaVu Sans"/>
              </a:rPr>
              <a:t>В случае поступления сообщений об опасности атаки БПЛА и/или сигнала «Ракетная опасность», и/или сигнала «Авиационная опасность» ответственный организатор ОО: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941" name="Рисунок 932" descr=""/>
          <p:cNvPicPr/>
          <p:nvPr/>
        </p:nvPicPr>
        <p:blipFill>
          <a:blip r:embed="rId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43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44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5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6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47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8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49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50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51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952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3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4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955" name="Рисунок 946" descr=""/>
          <p:cNvPicPr/>
          <p:nvPr/>
        </p:nvPicPr>
        <p:blipFill>
          <a:blip r:embed="rId1"/>
          <a:stretch/>
        </p:blipFill>
        <p:spPr>
          <a:xfrm>
            <a:off x="10296000" y="1440000"/>
            <a:ext cx="1070640" cy="1142640"/>
          </a:xfrm>
          <a:prstGeom prst="rect">
            <a:avLst/>
          </a:prstGeom>
          <a:ln>
            <a:noFill/>
          </a:ln>
        </p:spPr>
      </p:pic>
      <p:sp>
        <p:nvSpPr>
          <p:cNvPr id="956" name="CustomShape 14"/>
          <p:cNvSpPr/>
          <p:nvPr/>
        </p:nvSpPr>
        <p:spPr>
          <a:xfrm>
            <a:off x="1080000" y="360000"/>
            <a:ext cx="5966640" cy="38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Бланк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957" name="CustomShape 15"/>
          <p:cNvSpPr/>
          <p:nvPr/>
        </p:nvSpPr>
        <p:spPr>
          <a:xfrm>
            <a:off x="6421320" y="1008000"/>
            <a:ext cx="387972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Данное поле заполняет </a:t>
            </a: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участник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958" name="CustomShape 16"/>
          <p:cNvSpPr/>
          <p:nvPr/>
        </p:nvSpPr>
        <p:spPr>
          <a:xfrm>
            <a:off x="6780240" y="2448000"/>
            <a:ext cx="3578400" cy="33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Категорически запрещается: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59" name="CustomShape 17"/>
          <p:cNvSpPr/>
          <p:nvPr/>
        </p:nvSpPr>
        <p:spPr>
          <a:xfrm>
            <a:off x="5328000" y="2952000"/>
            <a:ext cx="6401520" cy="203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19908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делать в полях бланка, вне полей бланка или в полях, заполненных типографским способом, какие-либо записи и(или) пометки, не относящиеся к содержанию полей бланка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16000" indent="-19908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использовать для заполнения бланка ручки с цветными чернилами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вместо ручки с чернилами черного цвета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, карандаш, средства для исправления внесенной в бланк информации (корректирующую жидкость, ластик и др.)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960" name="CustomShape 18"/>
          <p:cNvSpPr/>
          <p:nvPr/>
        </p:nvSpPr>
        <p:spPr>
          <a:xfrm>
            <a:off x="5544000" y="5472000"/>
            <a:ext cx="654264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заполняется гелевой или капиллярной ручкой</a:t>
            </a:r>
            <a:br/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с чернилами черного цвета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961" name="Рисунок 952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  <p:pic>
        <p:nvPicPr>
          <p:cNvPr id="962" name="Рисунок 953" descr=""/>
          <p:cNvPicPr/>
          <p:nvPr/>
        </p:nvPicPr>
        <p:blipFill>
          <a:blip r:embed="rId3"/>
          <a:srcRect l="8880" t="4950" r="5562" b="6859"/>
          <a:stretch/>
        </p:blipFill>
        <p:spPr>
          <a:xfrm>
            <a:off x="576000" y="936360"/>
            <a:ext cx="4461840" cy="5685480"/>
          </a:xfrm>
          <a:prstGeom prst="rect">
            <a:avLst/>
          </a:prstGeom>
          <a:ln>
            <a:noFill/>
          </a:ln>
        </p:spPr>
      </p:pic>
      <p:sp>
        <p:nvSpPr>
          <p:cNvPr id="963" name="CustomShape 19"/>
          <p:cNvSpPr/>
          <p:nvPr/>
        </p:nvSpPr>
        <p:spPr>
          <a:xfrm>
            <a:off x="648000" y="936000"/>
            <a:ext cx="4317840" cy="222984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4" name="Line 20"/>
          <p:cNvSpPr/>
          <p:nvPr/>
        </p:nvSpPr>
        <p:spPr>
          <a:xfrm flipH="1">
            <a:off x="4196160" y="1728000"/>
            <a:ext cx="2427840" cy="1031760"/>
          </a:xfrm>
          <a:prstGeom prst="line">
            <a:avLst/>
          </a:prstGeom>
          <a:ln w="29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66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67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8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9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0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1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2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3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74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975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6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7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978" name="Рисунок 969" descr=""/>
          <p:cNvPicPr/>
          <p:nvPr/>
        </p:nvPicPr>
        <p:blipFill>
          <a:blip r:embed="rId1"/>
          <a:stretch/>
        </p:blipFill>
        <p:spPr>
          <a:xfrm>
            <a:off x="10512000" y="1656000"/>
            <a:ext cx="1070640" cy="1142640"/>
          </a:xfrm>
          <a:prstGeom prst="rect">
            <a:avLst/>
          </a:prstGeom>
          <a:ln>
            <a:noFill/>
          </a:ln>
        </p:spPr>
      </p:pic>
      <p:sp>
        <p:nvSpPr>
          <p:cNvPr id="979" name="CustomShape 14"/>
          <p:cNvSpPr/>
          <p:nvPr/>
        </p:nvSpPr>
        <p:spPr>
          <a:xfrm>
            <a:off x="5400000" y="5112000"/>
            <a:ext cx="654264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Times New Roman"/>
              </a:rPr>
              <a:t>заполняется гелевой или капиллярной ручкой</a:t>
            </a:r>
            <a:br/>
            <a:r>
              <a:rPr b="1" lang="ru-RU" sz="2000" spc="-1" strike="noStrike">
                <a:solidFill>
                  <a:srgbClr val="ff0000"/>
                </a:solidFill>
                <a:latin typeface="Arial"/>
                <a:ea typeface="Times New Roman"/>
              </a:rPr>
              <a:t>с чернилами черного цвета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80" name="CustomShape 15"/>
          <p:cNvSpPr/>
          <p:nvPr/>
        </p:nvSpPr>
        <p:spPr>
          <a:xfrm>
            <a:off x="1019880" y="781200"/>
            <a:ext cx="108122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Arial"/>
                <a:ea typeface="DejaVu Sans"/>
              </a:rPr>
              <a:t>Дистанционная форма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81" name="CustomShape 16"/>
          <p:cNvSpPr/>
          <p:nvPr/>
        </p:nvSpPr>
        <p:spPr>
          <a:xfrm>
            <a:off x="1080000" y="375840"/>
            <a:ext cx="5966640" cy="38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Бланк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982" name="CustomShape 17"/>
          <p:cNvSpPr/>
          <p:nvPr/>
        </p:nvSpPr>
        <p:spPr>
          <a:xfrm>
            <a:off x="6336000" y="1432440"/>
            <a:ext cx="429948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Данное поле заполняет </a:t>
            </a: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собеседник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983" name="CustomShape 18"/>
          <p:cNvSpPr/>
          <p:nvPr/>
        </p:nvSpPr>
        <p:spPr>
          <a:xfrm>
            <a:off x="5472000" y="3125880"/>
            <a:ext cx="6257520" cy="161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Собеседник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проводит идентификацию личности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участника итогового собеседования, вносит его данные в бланк итогового собеседования и ведомость учета проведения итогового собеседования в аудитории,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ставит свою подпись в поле «Подпись участника»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984" name="Рисунок 975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  <p:pic>
        <p:nvPicPr>
          <p:cNvPr id="985" name="Рисунок 976" descr=""/>
          <p:cNvPicPr/>
          <p:nvPr/>
        </p:nvPicPr>
        <p:blipFill>
          <a:blip r:embed="rId3"/>
          <a:srcRect l="8880" t="4950" r="5562" b="6859"/>
          <a:stretch/>
        </p:blipFill>
        <p:spPr>
          <a:xfrm>
            <a:off x="504000" y="1286280"/>
            <a:ext cx="4461840" cy="5191560"/>
          </a:xfrm>
          <a:prstGeom prst="rect">
            <a:avLst/>
          </a:prstGeom>
          <a:ln>
            <a:noFill/>
          </a:ln>
        </p:spPr>
      </p:pic>
      <p:sp>
        <p:nvSpPr>
          <p:cNvPr id="986" name="CustomShape 19"/>
          <p:cNvSpPr/>
          <p:nvPr/>
        </p:nvSpPr>
        <p:spPr>
          <a:xfrm>
            <a:off x="579600" y="1296000"/>
            <a:ext cx="4314240" cy="201384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7" name="Line 20"/>
          <p:cNvSpPr/>
          <p:nvPr/>
        </p:nvSpPr>
        <p:spPr>
          <a:xfrm flipH="1">
            <a:off x="3456000" y="1800000"/>
            <a:ext cx="3024000" cy="1152000"/>
          </a:xfrm>
          <a:prstGeom prst="line">
            <a:avLst/>
          </a:prstGeom>
          <a:ln w="29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89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90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1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2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93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4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95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96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97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998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9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0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01" name="CustomShape 14"/>
          <p:cNvSpPr/>
          <p:nvPr/>
        </p:nvSpPr>
        <p:spPr>
          <a:xfrm>
            <a:off x="1051560" y="433800"/>
            <a:ext cx="394056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Работа с бланками ИС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002" name="Рисунок 391" descr=""/>
          <p:cNvPicPr/>
          <p:nvPr/>
        </p:nvPicPr>
        <p:blipFill>
          <a:blip r:embed="rId1"/>
          <a:srcRect l="66203" t="38435" r="0" b="52210"/>
          <a:stretch/>
        </p:blipFill>
        <p:spPr>
          <a:xfrm>
            <a:off x="5051520" y="1944000"/>
            <a:ext cx="2787480" cy="1139040"/>
          </a:xfrm>
          <a:prstGeom prst="rect">
            <a:avLst/>
          </a:prstGeom>
          <a:ln>
            <a:noFill/>
          </a:ln>
        </p:spPr>
      </p:pic>
      <p:sp>
        <p:nvSpPr>
          <p:cNvPr id="1003" name="CustomShape 15"/>
          <p:cNvSpPr/>
          <p:nvPr/>
        </p:nvSpPr>
        <p:spPr>
          <a:xfrm>
            <a:off x="5256000" y="1944000"/>
            <a:ext cx="2283480" cy="121500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4" name="CustomShape 16"/>
          <p:cNvSpPr/>
          <p:nvPr/>
        </p:nvSpPr>
        <p:spPr>
          <a:xfrm>
            <a:off x="5629320" y="3781080"/>
            <a:ext cx="242568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Данные поля заполняются экспертом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005" name="Рисунок 996" descr=""/>
          <p:cNvPicPr/>
          <p:nvPr/>
        </p:nvPicPr>
        <p:blipFill>
          <a:blip r:embed="rId2"/>
          <a:srcRect l="66779" t="37413" r="1354" b="4963"/>
          <a:stretch/>
        </p:blipFill>
        <p:spPr>
          <a:xfrm>
            <a:off x="8280360" y="1224000"/>
            <a:ext cx="2222640" cy="5319000"/>
          </a:xfrm>
          <a:prstGeom prst="rect">
            <a:avLst/>
          </a:prstGeom>
          <a:ln>
            <a:solidFill>
              <a:srgbClr val="808080"/>
            </a:solidFill>
          </a:ln>
        </p:spPr>
      </p:pic>
      <p:sp>
        <p:nvSpPr>
          <p:cNvPr id="1006" name="CustomShape 17"/>
          <p:cNvSpPr/>
          <p:nvPr/>
        </p:nvSpPr>
        <p:spPr>
          <a:xfrm>
            <a:off x="7995960" y="1227960"/>
            <a:ext cx="1139040" cy="995040"/>
          </a:xfrm>
          <a:prstGeom prst="ellipse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7" name="CustomShape 18"/>
          <p:cNvSpPr/>
          <p:nvPr/>
        </p:nvSpPr>
        <p:spPr>
          <a:xfrm>
            <a:off x="9147960" y="1227960"/>
            <a:ext cx="1139040" cy="923040"/>
          </a:xfrm>
          <a:prstGeom prst="ellipse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8" name="Line 19"/>
          <p:cNvSpPr/>
          <p:nvPr/>
        </p:nvSpPr>
        <p:spPr>
          <a:xfrm flipH="1">
            <a:off x="7200000" y="2232000"/>
            <a:ext cx="1512000" cy="360000"/>
          </a:xfrm>
          <a:prstGeom prst="line">
            <a:avLst/>
          </a:prstGeom>
          <a:ln w="29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009" name="Рисунок 1000" descr=""/>
          <p:cNvPicPr/>
          <p:nvPr/>
        </p:nvPicPr>
        <p:blipFill>
          <a:blip r:embed="rId3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  <p:pic>
        <p:nvPicPr>
          <p:cNvPr id="1010" name="Рисунок 1001" descr=""/>
          <p:cNvPicPr/>
          <p:nvPr/>
        </p:nvPicPr>
        <p:blipFill>
          <a:blip r:embed="rId4"/>
          <a:srcRect l="9380" t="6295" r="5952" b="4466"/>
          <a:stretch/>
        </p:blipFill>
        <p:spPr>
          <a:xfrm>
            <a:off x="432000" y="936000"/>
            <a:ext cx="4181400" cy="5532840"/>
          </a:xfrm>
          <a:prstGeom prst="rect">
            <a:avLst/>
          </a:prstGeom>
          <a:ln>
            <a:noFill/>
          </a:ln>
        </p:spPr>
      </p:pic>
      <p:sp>
        <p:nvSpPr>
          <p:cNvPr id="1011" name="CustomShape 20"/>
          <p:cNvSpPr/>
          <p:nvPr/>
        </p:nvSpPr>
        <p:spPr>
          <a:xfrm>
            <a:off x="2952000" y="2999520"/>
            <a:ext cx="1661400" cy="304560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2" name="CustomShape 21"/>
          <p:cNvSpPr/>
          <p:nvPr/>
        </p:nvSpPr>
        <p:spPr>
          <a:xfrm>
            <a:off x="432000" y="6048000"/>
            <a:ext cx="4173120" cy="49104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3" name="Line 22"/>
          <p:cNvSpPr/>
          <p:nvPr/>
        </p:nvSpPr>
        <p:spPr>
          <a:xfrm flipH="1" flipV="1">
            <a:off x="4032000" y="3960000"/>
            <a:ext cx="1728000" cy="288000"/>
          </a:xfrm>
          <a:prstGeom prst="line">
            <a:avLst/>
          </a:prstGeom>
          <a:ln w="126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14" name="Line 23"/>
          <p:cNvSpPr/>
          <p:nvPr/>
        </p:nvSpPr>
        <p:spPr>
          <a:xfrm flipH="1">
            <a:off x="4248000" y="4248000"/>
            <a:ext cx="1512000" cy="2016000"/>
          </a:xfrm>
          <a:prstGeom prst="line">
            <a:avLst/>
          </a:prstGeom>
          <a:ln w="126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16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17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8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9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20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1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22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23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24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025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6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7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028" name="Рисунок 1019" descr=""/>
          <p:cNvPicPr/>
          <p:nvPr/>
        </p:nvPicPr>
        <p:blipFill>
          <a:blip r:embed="rId1"/>
          <a:srcRect l="58346" t="37415" r="2290" b="4962"/>
          <a:stretch/>
        </p:blipFill>
        <p:spPr>
          <a:xfrm>
            <a:off x="1152360" y="936000"/>
            <a:ext cx="3014640" cy="5679720"/>
          </a:xfrm>
          <a:prstGeom prst="rect">
            <a:avLst/>
          </a:prstGeom>
          <a:ln>
            <a:solidFill>
              <a:srgbClr val="808080"/>
            </a:solidFill>
          </a:ln>
        </p:spPr>
      </p:pic>
      <p:sp>
        <p:nvSpPr>
          <p:cNvPr id="1029" name="CustomShape 14"/>
          <p:cNvSpPr/>
          <p:nvPr/>
        </p:nvSpPr>
        <p:spPr>
          <a:xfrm>
            <a:off x="1152360" y="6120000"/>
            <a:ext cx="1574640" cy="493200"/>
          </a:xfrm>
          <a:prstGeom prst="rect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0" name="CustomShape 15"/>
          <p:cNvSpPr/>
          <p:nvPr/>
        </p:nvSpPr>
        <p:spPr>
          <a:xfrm>
            <a:off x="4968000" y="1512000"/>
            <a:ext cx="6401520" cy="130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По каждому критерию оценивания выполнения заданий эксперт в бланке выставляет баллы от 0 до 3 в соответствии с критериями оценивания, разработанными ФГБНУ «ФИПИ».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Максимальное количество баллов - 20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031" name="CustomShape 16"/>
          <p:cNvSpPr/>
          <p:nvPr/>
        </p:nvSpPr>
        <p:spPr>
          <a:xfrm>
            <a:off x="4968000" y="2995920"/>
            <a:ext cx="6329520" cy="203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 поле «Общее количество баллов»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эксперт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выставляет сумму баллов, проставленных в полях «Общее количество баллов за задание»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Если участник ИС набрал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10 баллов и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более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, то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эксперт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ставит метку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«Х»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в поле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«Зачет»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Если участник ИС набрал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менее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10 баллов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, то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эксперт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ставит метку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«Х»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в поле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«Незачет»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032" name="Рисунок 1023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4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5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6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7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8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9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40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41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42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043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4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5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46" name="CustomShape 14"/>
          <p:cNvSpPr/>
          <p:nvPr/>
        </p:nvSpPr>
        <p:spPr>
          <a:xfrm>
            <a:off x="2736000" y="551160"/>
            <a:ext cx="5105160" cy="33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  <a:ea typeface="DejaVu Sans"/>
              </a:rPr>
              <a:t>Ошибки при заполнении бланков ИС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047" name="CustomShape 15"/>
          <p:cNvSpPr/>
          <p:nvPr/>
        </p:nvSpPr>
        <p:spPr>
          <a:xfrm>
            <a:off x="720000" y="1148040"/>
            <a:ext cx="45046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Не заполнено поле «Номер варианта»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48" name="Рисунок 1" descr=""/>
          <p:cNvPicPr/>
          <p:nvPr/>
        </p:nvPicPr>
        <p:blipFill>
          <a:blip r:embed="rId1"/>
          <a:srcRect l="23528" t="10100" r="25006" b="85701"/>
          <a:stretch/>
        </p:blipFill>
        <p:spPr>
          <a:xfrm>
            <a:off x="733320" y="1565640"/>
            <a:ext cx="3722040" cy="41328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sp>
        <p:nvSpPr>
          <p:cNvPr id="1049" name="CustomShape 16"/>
          <p:cNvSpPr/>
          <p:nvPr/>
        </p:nvSpPr>
        <p:spPr>
          <a:xfrm>
            <a:off x="3168000" y="1451880"/>
            <a:ext cx="1127520" cy="62748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50" name="CustomShape 17"/>
          <p:cNvSpPr/>
          <p:nvPr/>
        </p:nvSpPr>
        <p:spPr>
          <a:xfrm>
            <a:off x="5203080" y="1656000"/>
            <a:ext cx="1628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51" name="CustomShape 18"/>
          <p:cNvSpPr/>
          <p:nvPr/>
        </p:nvSpPr>
        <p:spPr>
          <a:xfrm>
            <a:off x="7396560" y="1148040"/>
            <a:ext cx="29714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Правильное заполнение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52" name="Picture 2" descr="\\11.0.0.59\share\ГИА-9\2023\ИТОГОВОЕ СОБЕСЕДОВАНИЕ\Совещания\img1.jpg"/>
          <p:cNvPicPr/>
          <p:nvPr/>
        </p:nvPicPr>
        <p:blipFill>
          <a:blip r:embed="rId2"/>
          <a:srcRect l="40933" t="8904" r="27576" b="85529"/>
          <a:stretch/>
        </p:blipFill>
        <p:spPr>
          <a:xfrm>
            <a:off x="7512120" y="1512000"/>
            <a:ext cx="2271240" cy="556920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1053" name="CustomShape 19"/>
          <p:cNvSpPr/>
          <p:nvPr/>
        </p:nvSpPr>
        <p:spPr>
          <a:xfrm>
            <a:off x="720000" y="2232000"/>
            <a:ext cx="49852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Не заполнено или неправильно заполнено поле «Место проведения»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54" name="Рисунок 1_0" descr=""/>
          <p:cNvPicPr/>
          <p:nvPr/>
        </p:nvPicPr>
        <p:blipFill>
          <a:blip r:embed="rId3"/>
          <a:srcRect l="22187" t="5374" r="28342" b="91474"/>
          <a:stretch/>
        </p:blipFill>
        <p:spPr>
          <a:xfrm>
            <a:off x="746280" y="2961000"/>
            <a:ext cx="3205080" cy="27036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pic>
        <p:nvPicPr>
          <p:cNvPr id="1055" name="Рисунок 9" descr=""/>
          <p:cNvPicPr/>
          <p:nvPr/>
        </p:nvPicPr>
        <p:blipFill>
          <a:blip r:embed="rId4"/>
          <a:srcRect l="22040" t="5798" r="28680" b="91009"/>
          <a:stretch/>
        </p:blipFill>
        <p:spPr>
          <a:xfrm>
            <a:off x="961560" y="3456000"/>
            <a:ext cx="3133800" cy="27036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sp>
        <p:nvSpPr>
          <p:cNvPr id="1056" name="CustomShape 20"/>
          <p:cNvSpPr/>
          <p:nvPr/>
        </p:nvSpPr>
        <p:spPr>
          <a:xfrm>
            <a:off x="1605600" y="2819160"/>
            <a:ext cx="1841760" cy="55620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57" name="CustomShape 21"/>
          <p:cNvSpPr/>
          <p:nvPr/>
        </p:nvSpPr>
        <p:spPr>
          <a:xfrm>
            <a:off x="1893600" y="3323160"/>
            <a:ext cx="1841760" cy="55620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058" name="Picture 3" descr="\\11.0.0.59\share\ГИА-9\2023\ИТОГОВОЕ СОБЕСЕДОВАНИЕ\Совещания\img1.jpg"/>
          <p:cNvPicPr/>
          <p:nvPr/>
        </p:nvPicPr>
        <p:blipFill>
          <a:blip r:embed="rId5"/>
          <a:srcRect l="21760" t="4685" r="39823" b="90634"/>
          <a:stretch/>
        </p:blipFill>
        <p:spPr>
          <a:xfrm>
            <a:off x="7416000" y="3035160"/>
            <a:ext cx="3714480" cy="628200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1059" name="CustomShape 22"/>
          <p:cNvSpPr/>
          <p:nvPr/>
        </p:nvSpPr>
        <p:spPr>
          <a:xfrm>
            <a:off x="5059080" y="3239640"/>
            <a:ext cx="1628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60" name="CustomShape 23"/>
          <p:cNvSpPr/>
          <p:nvPr/>
        </p:nvSpPr>
        <p:spPr>
          <a:xfrm>
            <a:off x="667800" y="4028040"/>
            <a:ext cx="4660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Не заполнено поле «Номер аудитории»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61" name="Рисунок 2_0" descr=""/>
          <p:cNvPicPr/>
          <p:nvPr/>
        </p:nvPicPr>
        <p:blipFill>
          <a:blip r:embed="rId6"/>
          <a:srcRect l="26449" t="10099" r="42638" b="85699"/>
          <a:stretch/>
        </p:blipFill>
        <p:spPr>
          <a:xfrm>
            <a:off x="786240" y="4507560"/>
            <a:ext cx="2445120" cy="45180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sp>
        <p:nvSpPr>
          <p:cNvPr id="1062" name="CustomShape 24"/>
          <p:cNvSpPr/>
          <p:nvPr/>
        </p:nvSpPr>
        <p:spPr>
          <a:xfrm>
            <a:off x="2016000" y="4403160"/>
            <a:ext cx="1198800" cy="55620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063" name="Picture 2_0" descr="\\11.0.0.59\share\ГИА-9\2023\ИТОГОВОЕ СОБЕСЕДОВАНИЕ\Совещания\img1.jpg"/>
          <p:cNvPicPr/>
          <p:nvPr/>
        </p:nvPicPr>
        <p:blipFill>
          <a:blip r:embed="rId7"/>
          <a:srcRect l="40933" t="8904" r="27576" b="85529"/>
          <a:stretch/>
        </p:blipFill>
        <p:spPr>
          <a:xfrm>
            <a:off x="7512120" y="4392000"/>
            <a:ext cx="2271240" cy="556920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1064" name="CustomShape 25"/>
          <p:cNvSpPr/>
          <p:nvPr/>
        </p:nvSpPr>
        <p:spPr>
          <a:xfrm>
            <a:off x="5131080" y="4679640"/>
            <a:ext cx="1628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65" name="CustomShape 26"/>
          <p:cNvSpPr/>
          <p:nvPr/>
        </p:nvSpPr>
        <p:spPr>
          <a:xfrm>
            <a:off x="719280" y="5108040"/>
            <a:ext cx="35737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Отсутствие подписи эксперта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66" name="Рисунок 7" descr=""/>
          <p:cNvPicPr/>
          <p:nvPr/>
        </p:nvPicPr>
        <p:blipFill>
          <a:blip r:embed="rId8"/>
          <a:srcRect l="2002" t="89900" r="41005" b="3801"/>
          <a:stretch/>
        </p:blipFill>
        <p:spPr>
          <a:xfrm>
            <a:off x="720000" y="5437800"/>
            <a:ext cx="4342320" cy="67356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pic>
        <p:nvPicPr>
          <p:cNvPr id="1067" name="Рисунок 2_1" descr=""/>
          <p:cNvPicPr/>
          <p:nvPr/>
        </p:nvPicPr>
        <p:blipFill>
          <a:blip r:embed="rId9"/>
          <a:srcRect l="4518" t="92000" r="39729" b="1700"/>
          <a:stretch/>
        </p:blipFill>
        <p:spPr>
          <a:xfrm>
            <a:off x="721080" y="6120000"/>
            <a:ext cx="4342320" cy="67176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sp>
        <p:nvSpPr>
          <p:cNvPr id="1068" name="CustomShape 27"/>
          <p:cNvSpPr/>
          <p:nvPr/>
        </p:nvSpPr>
        <p:spPr>
          <a:xfrm>
            <a:off x="864000" y="5472000"/>
            <a:ext cx="4270680" cy="55620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69" name="CustomShape 28"/>
          <p:cNvSpPr/>
          <p:nvPr/>
        </p:nvSpPr>
        <p:spPr>
          <a:xfrm>
            <a:off x="3240000" y="6120000"/>
            <a:ext cx="1548000" cy="55620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070" name="Picture 1_0" descr="C:\Users\Рудова\Desktop\Сканы\img20220111_12095495.png"/>
          <p:cNvPicPr/>
          <p:nvPr/>
        </p:nvPicPr>
        <p:blipFill>
          <a:blip r:embed="rId10"/>
          <a:srcRect l="4260" t="86980" r="41742" b="6393"/>
          <a:stretch/>
        </p:blipFill>
        <p:spPr>
          <a:xfrm>
            <a:off x="7488000" y="5616000"/>
            <a:ext cx="3414240" cy="914040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1071" name="CustomShape 29"/>
          <p:cNvSpPr/>
          <p:nvPr/>
        </p:nvSpPr>
        <p:spPr>
          <a:xfrm>
            <a:off x="5275080" y="6119640"/>
            <a:ext cx="1628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072" name="Рисунок 1063" descr=""/>
          <p:cNvPicPr/>
          <p:nvPr/>
        </p:nvPicPr>
        <p:blipFill>
          <a:blip r:embed="rId1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74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75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6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7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78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9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80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81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82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083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4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5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86" name="CustomShape 14"/>
          <p:cNvSpPr/>
          <p:nvPr/>
        </p:nvSpPr>
        <p:spPr>
          <a:xfrm>
            <a:off x="2736000" y="551160"/>
            <a:ext cx="5105160" cy="33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  <a:ea typeface="DejaVu Sans"/>
              </a:rPr>
              <a:t>Ошибки при заполнении бланков ИС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087" name="CustomShape 15"/>
          <p:cNvSpPr/>
          <p:nvPr/>
        </p:nvSpPr>
        <p:spPr>
          <a:xfrm>
            <a:off x="2827800" y="1357200"/>
            <a:ext cx="33616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Использование корректора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88" name="Рисунок 1_1" descr=""/>
          <p:cNvPicPr/>
          <p:nvPr/>
        </p:nvPicPr>
        <p:blipFill>
          <a:blip r:embed="rId1"/>
          <a:srcRect l="80779" t="66800" r="3965" b="25849"/>
          <a:stretch/>
        </p:blipFill>
        <p:spPr>
          <a:xfrm>
            <a:off x="7596360" y="857160"/>
            <a:ext cx="2090880" cy="142128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sp>
        <p:nvSpPr>
          <p:cNvPr id="1089" name="CustomShape 16"/>
          <p:cNvSpPr/>
          <p:nvPr/>
        </p:nvSpPr>
        <p:spPr>
          <a:xfrm>
            <a:off x="2859840" y="2714760"/>
            <a:ext cx="32443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Использование карандаша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90" name="Рисунок 1_2" descr=""/>
          <p:cNvPicPr/>
          <p:nvPr/>
        </p:nvPicPr>
        <p:blipFill>
          <a:blip r:embed="rId2"/>
          <a:srcRect l="32419" t="82062" r="4228" b="7508"/>
          <a:stretch/>
        </p:blipFill>
        <p:spPr>
          <a:xfrm>
            <a:off x="7381800" y="2428920"/>
            <a:ext cx="2703600" cy="770400"/>
          </a:xfrm>
          <a:prstGeom prst="rect">
            <a:avLst/>
          </a:prstGeom>
          <a:ln w="9360">
            <a:noFill/>
          </a:ln>
        </p:spPr>
      </p:pic>
      <p:pic>
        <p:nvPicPr>
          <p:cNvPr id="1091" name="Рисунок 2_2" descr=""/>
          <p:cNvPicPr/>
          <p:nvPr/>
        </p:nvPicPr>
        <p:blipFill>
          <a:blip r:embed="rId3"/>
          <a:srcRect l="6253" t="68136" r="8941" b="15013"/>
          <a:stretch/>
        </p:blipFill>
        <p:spPr>
          <a:xfrm>
            <a:off x="7882200" y="3072240"/>
            <a:ext cx="3270600" cy="852840"/>
          </a:xfrm>
          <a:prstGeom prst="rect">
            <a:avLst/>
          </a:prstGeom>
          <a:ln w="9360">
            <a:noFill/>
          </a:ln>
        </p:spPr>
      </p:pic>
      <p:sp>
        <p:nvSpPr>
          <p:cNvPr id="1092" name="CustomShape 17"/>
          <p:cNvSpPr/>
          <p:nvPr/>
        </p:nvSpPr>
        <p:spPr>
          <a:xfrm>
            <a:off x="2309760" y="4568760"/>
            <a:ext cx="55566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Использование ручки с чернилами синего цвета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93" name="Рисунок 7_0" descr=""/>
          <p:cNvPicPr/>
          <p:nvPr/>
        </p:nvPicPr>
        <p:blipFill>
          <a:blip r:embed="rId4"/>
          <a:srcRect l="83189" t="0" r="172" b="8457"/>
          <a:stretch/>
        </p:blipFill>
        <p:spPr>
          <a:xfrm>
            <a:off x="8453520" y="4286520"/>
            <a:ext cx="722880" cy="227052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pic>
        <p:nvPicPr>
          <p:cNvPr id="1094" name="Рисунок 8" descr=""/>
          <p:cNvPicPr/>
          <p:nvPr/>
        </p:nvPicPr>
        <p:blipFill>
          <a:blip r:embed="rId5"/>
          <a:srcRect l="0" t="0" r="36050" b="0"/>
          <a:stretch/>
        </p:blipFill>
        <p:spPr>
          <a:xfrm>
            <a:off x="9311040" y="4072320"/>
            <a:ext cx="806040" cy="2270520"/>
          </a:xfrm>
          <a:prstGeom prst="rect">
            <a:avLst/>
          </a:prstGeom>
          <a:ln w="9360">
            <a:noFill/>
          </a:ln>
        </p:spPr>
      </p:pic>
      <p:sp>
        <p:nvSpPr>
          <p:cNvPr id="1095" name="CustomShape 18"/>
          <p:cNvSpPr/>
          <p:nvPr/>
        </p:nvSpPr>
        <p:spPr>
          <a:xfrm>
            <a:off x="8239680" y="2500200"/>
            <a:ext cx="1198800" cy="55620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6" name="CustomShape 19"/>
          <p:cNvSpPr/>
          <p:nvPr/>
        </p:nvSpPr>
        <p:spPr>
          <a:xfrm>
            <a:off x="8953920" y="3214800"/>
            <a:ext cx="1198800" cy="55620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097" name="Рисунок 1088" descr=""/>
          <p:cNvPicPr/>
          <p:nvPr/>
        </p:nvPicPr>
        <p:blipFill>
          <a:blip r:embed="rId6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9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00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1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2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03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4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05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06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07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108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9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0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11" name="CustomShape 14"/>
          <p:cNvSpPr/>
          <p:nvPr/>
        </p:nvSpPr>
        <p:spPr>
          <a:xfrm>
            <a:off x="2736000" y="551160"/>
            <a:ext cx="5105160" cy="33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  <a:ea typeface="DejaVu Sans"/>
              </a:rPr>
              <a:t>Ошибки при заполнении бланков ИС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112" name="CustomShape 15"/>
          <p:cNvSpPr/>
          <p:nvPr/>
        </p:nvSpPr>
        <p:spPr>
          <a:xfrm>
            <a:off x="4309920" y="1500120"/>
            <a:ext cx="684252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Менять бланки ИС экспертом при ошибке переноса баллов из формы черновика </a:t>
            </a:r>
            <a:r>
              <a:rPr b="1" i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(форма ИС-04)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в бланки ответов участников ИС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113" name="CustomShape 16"/>
          <p:cNvSpPr/>
          <p:nvPr/>
        </p:nvSpPr>
        <p:spPr>
          <a:xfrm>
            <a:off x="1309680" y="3143160"/>
            <a:ext cx="66283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Проставлена метка «Х» в полях «Зачет» и «Незачет»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14" name="Рисунок 2_3" descr=""/>
          <p:cNvPicPr/>
          <p:nvPr/>
        </p:nvPicPr>
        <p:blipFill>
          <a:blip r:embed="rId1"/>
          <a:srcRect l="58846" t="90950" r="3030" b="3533"/>
          <a:stretch/>
        </p:blipFill>
        <p:spPr>
          <a:xfrm>
            <a:off x="7810560" y="3000600"/>
            <a:ext cx="2792880" cy="55620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pic>
        <p:nvPicPr>
          <p:cNvPr id="1115" name="Рисунок 1_3" descr=""/>
          <p:cNvPicPr/>
          <p:nvPr/>
        </p:nvPicPr>
        <p:blipFill>
          <a:blip r:embed="rId2"/>
          <a:srcRect l="60313" t="92000" r="2274" b="2717"/>
          <a:stretch/>
        </p:blipFill>
        <p:spPr>
          <a:xfrm>
            <a:off x="8596800" y="3638880"/>
            <a:ext cx="2865960" cy="55620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sp>
        <p:nvSpPr>
          <p:cNvPr id="1116" name="CustomShape 17"/>
          <p:cNvSpPr/>
          <p:nvPr/>
        </p:nvSpPr>
        <p:spPr>
          <a:xfrm>
            <a:off x="1309680" y="4572000"/>
            <a:ext cx="60804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Отсутствие метки «Х» в полях «Зачет»/«Незачет»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17" name="Рисунок 2_4" descr=""/>
          <p:cNvPicPr/>
          <p:nvPr/>
        </p:nvPicPr>
        <p:blipFill>
          <a:blip r:embed="rId3"/>
          <a:srcRect l="58834" t="92000" r="4349" b="2749"/>
          <a:stretch/>
        </p:blipFill>
        <p:spPr>
          <a:xfrm>
            <a:off x="7381800" y="4501080"/>
            <a:ext cx="3056400" cy="59940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pic>
        <p:nvPicPr>
          <p:cNvPr id="1118" name="Рисунок 8_0" descr=""/>
          <p:cNvPicPr/>
          <p:nvPr/>
        </p:nvPicPr>
        <p:blipFill>
          <a:blip r:embed="rId4"/>
          <a:srcRect l="60315" t="92000" r="2843" b="2751"/>
          <a:stretch/>
        </p:blipFill>
        <p:spPr>
          <a:xfrm>
            <a:off x="8953560" y="5001120"/>
            <a:ext cx="2847960" cy="59940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sp>
        <p:nvSpPr>
          <p:cNvPr id="1119" name="CustomShape 18"/>
          <p:cNvSpPr/>
          <p:nvPr/>
        </p:nvSpPr>
        <p:spPr>
          <a:xfrm>
            <a:off x="1309680" y="5786280"/>
            <a:ext cx="60804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Проставлена метка «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Calibri"/>
              </a:rPr>
              <a:t>V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» вместо метки «Х» </a:t>
            </a:r>
            <a:br/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в поле «Зачет»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20" name="Рисунок 1_4" descr=""/>
          <p:cNvPicPr/>
          <p:nvPr/>
        </p:nvPicPr>
        <p:blipFill>
          <a:blip r:embed="rId5"/>
          <a:srcRect l="58785" t="91999" r="0" b="0"/>
          <a:stretch/>
        </p:blipFill>
        <p:spPr>
          <a:xfrm>
            <a:off x="7096320" y="5851440"/>
            <a:ext cx="3172680" cy="84816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sp>
        <p:nvSpPr>
          <p:cNvPr id="1121" name="CustomShape 19"/>
          <p:cNvSpPr/>
          <p:nvPr/>
        </p:nvSpPr>
        <p:spPr>
          <a:xfrm>
            <a:off x="7809480" y="3000240"/>
            <a:ext cx="1495800" cy="56088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22" name="CustomShape 20"/>
          <p:cNvSpPr/>
          <p:nvPr/>
        </p:nvSpPr>
        <p:spPr>
          <a:xfrm>
            <a:off x="8595360" y="3638520"/>
            <a:ext cx="1424520" cy="56088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23" name="CustomShape 21"/>
          <p:cNvSpPr/>
          <p:nvPr/>
        </p:nvSpPr>
        <p:spPr>
          <a:xfrm>
            <a:off x="7309440" y="4550760"/>
            <a:ext cx="1704600" cy="47628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24" name="CustomShape 22"/>
          <p:cNvSpPr/>
          <p:nvPr/>
        </p:nvSpPr>
        <p:spPr>
          <a:xfrm>
            <a:off x="8860320" y="5069880"/>
            <a:ext cx="1704600" cy="47628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25" name="CustomShape 23"/>
          <p:cNvSpPr/>
          <p:nvPr/>
        </p:nvSpPr>
        <p:spPr>
          <a:xfrm>
            <a:off x="7095240" y="5958000"/>
            <a:ext cx="414360" cy="32868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126" name="Picture 3_0" descr="C:\Users\Рудова\Downloads\istockphoto-989522444-170667a-removebg-preview.png"/>
          <p:cNvPicPr/>
          <p:nvPr/>
        </p:nvPicPr>
        <p:blipFill>
          <a:blip r:embed="rId6"/>
          <a:stretch/>
        </p:blipFill>
        <p:spPr>
          <a:xfrm>
            <a:off x="2088000" y="1073520"/>
            <a:ext cx="766440" cy="766440"/>
          </a:xfrm>
          <a:prstGeom prst="rect">
            <a:avLst/>
          </a:prstGeom>
          <a:ln>
            <a:noFill/>
          </a:ln>
        </p:spPr>
      </p:pic>
      <p:sp>
        <p:nvSpPr>
          <p:cNvPr id="1127" name="CustomShape 24"/>
          <p:cNvSpPr/>
          <p:nvPr/>
        </p:nvSpPr>
        <p:spPr>
          <a:xfrm>
            <a:off x="1296000" y="1848600"/>
            <a:ext cx="24134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  <a:ea typeface="DejaVu Sans"/>
              </a:rPr>
              <a:t>Запрещено!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128" name="Рисунок 1119" descr=""/>
          <p:cNvPicPr/>
          <p:nvPr/>
        </p:nvPicPr>
        <p:blipFill>
          <a:blip r:embed="rId7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30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31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2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3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34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5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36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37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38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139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0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1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42" name="CustomShape 14"/>
          <p:cNvSpPr/>
          <p:nvPr/>
        </p:nvSpPr>
        <p:spPr>
          <a:xfrm>
            <a:off x="1224000" y="504000"/>
            <a:ext cx="5105160" cy="33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  <a:ea typeface="DejaVu Sans"/>
              </a:rPr>
              <a:t>Ошибки при заполнении бланков ИС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1143" name="Рисунок 483" descr=""/>
          <p:cNvPicPr/>
          <p:nvPr/>
        </p:nvPicPr>
        <p:blipFill>
          <a:blip r:embed="rId1"/>
          <a:srcRect l="58110" t="38726" r="21812" b="11764"/>
          <a:stretch/>
        </p:blipFill>
        <p:spPr>
          <a:xfrm>
            <a:off x="7632000" y="1008000"/>
            <a:ext cx="2367360" cy="5279400"/>
          </a:xfrm>
          <a:prstGeom prst="rect">
            <a:avLst/>
          </a:prstGeom>
          <a:ln>
            <a:solidFill>
              <a:srgbClr val="808080"/>
            </a:solidFill>
          </a:ln>
        </p:spPr>
      </p:pic>
      <p:pic>
        <p:nvPicPr>
          <p:cNvPr id="1144" name="Picture 3_1" descr="C:\Users\Рудова\Downloads\istockphoto-989522444-170667a-removebg-preview.png"/>
          <p:cNvPicPr/>
          <p:nvPr/>
        </p:nvPicPr>
        <p:blipFill>
          <a:blip r:embed="rId2"/>
          <a:stretch/>
        </p:blipFill>
        <p:spPr>
          <a:xfrm>
            <a:off x="3725640" y="1565640"/>
            <a:ext cx="1089720" cy="1089720"/>
          </a:xfrm>
          <a:prstGeom prst="rect">
            <a:avLst/>
          </a:prstGeom>
          <a:ln>
            <a:noFill/>
          </a:ln>
        </p:spPr>
      </p:pic>
      <p:sp>
        <p:nvSpPr>
          <p:cNvPr id="1145" name="CustomShape 15"/>
          <p:cNvSpPr/>
          <p:nvPr/>
        </p:nvSpPr>
        <p:spPr>
          <a:xfrm>
            <a:off x="1656000" y="2817720"/>
            <a:ext cx="54136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Исправления в бланке ИС в полях, заполняемых экспертом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46" name="Рисунок 1137" descr=""/>
          <p:cNvPicPr/>
          <p:nvPr/>
        </p:nvPicPr>
        <p:blipFill>
          <a:blip r:embed="rId3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23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224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27" name="CustomShape 14"/>
          <p:cNvSpPr/>
          <p:nvPr/>
        </p:nvSpPr>
        <p:spPr>
          <a:xfrm>
            <a:off x="1051560" y="504000"/>
            <a:ext cx="715644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Подготовка к итоговому собеседованию</a:t>
            </a:r>
            <a:endParaRPr b="0" lang="ru-RU" sz="2800" spc="-1" strike="noStrike">
              <a:latin typeface="Arial"/>
            </a:endParaRPr>
          </a:p>
        </p:txBody>
      </p:sp>
      <p:graphicFrame>
        <p:nvGraphicFramePr>
          <p:cNvPr id="228" name="Table 15"/>
          <p:cNvGraphicFramePr/>
          <p:nvPr/>
        </p:nvGraphicFramePr>
        <p:xfrm>
          <a:off x="816840" y="1460880"/>
          <a:ext cx="10231560" cy="5192640"/>
        </p:xfrm>
        <a:graphic>
          <a:graphicData uri="http://schemas.openxmlformats.org/drawingml/2006/table">
            <a:tbl>
              <a:tblPr/>
              <a:tblGrid>
                <a:gridCol w="3452040"/>
                <a:gridCol w="6779880"/>
              </a:tblGrid>
              <a:tr h="8085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Помещения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Функции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9763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Штаб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Помещение для получения КИМ ИС, тиражирования материалов и др. 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9831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Аудитории проведения ИС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Учебные кабинеты проведения ИС, в которых участники проходят процедуру ИС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1214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Аудитории ожидания ИС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Учебные кабинеты, в которых участники ИС ожидают очереди для участия в ИС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3035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Кабинеты для прошедших ИС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 схема - учебные кабинеты для участников, прошедших ИС (обучающиеся могут ожидать начало следующего урока в данном учебном кабинете)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 схема – участники ИС находятся на учебных занятиях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29" name="Line 16"/>
          <p:cNvSpPr/>
          <p:nvPr/>
        </p:nvSpPr>
        <p:spPr>
          <a:xfrm>
            <a:off x="864000" y="2016000"/>
            <a:ext cx="8640000" cy="0"/>
          </a:xfrm>
          <a:prstGeom prst="line">
            <a:avLst/>
          </a:prstGeom>
          <a:ln w="19080">
            <a:solidFill>
              <a:srgbClr val="2a609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Line 17"/>
          <p:cNvSpPr/>
          <p:nvPr/>
        </p:nvSpPr>
        <p:spPr>
          <a:xfrm flipV="1">
            <a:off x="4248000" y="1440000"/>
            <a:ext cx="0" cy="4896000"/>
          </a:xfrm>
          <a:prstGeom prst="line">
            <a:avLst/>
          </a:prstGeom>
          <a:ln w="19080">
            <a:solidFill>
              <a:srgbClr val="2a6099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31" name="Рисунок 230" descr=""/>
          <p:cNvPicPr/>
          <p:nvPr/>
        </p:nvPicPr>
        <p:blipFill>
          <a:blip r:embed="rId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48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49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0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1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2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3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4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5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56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157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8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9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60" name="CustomShape 14"/>
          <p:cNvSpPr/>
          <p:nvPr/>
        </p:nvSpPr>
        <p:spPr>
          <a:xfrm>
            <a:off x="2736000" y="551160"/>
            <a:ext cx="5105160" cy="33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  <a:ea typeface="DejaVu Sans"/>
              </a:rPr>
              <a:t>Ошибки при заполнении бланков ИС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1161" name="Рисунок 489" descr=""/>
          <p:cNvPicPr/>
          <p:nvPr/>
        </p:nvPicPr>
        <p:blipFill>
          <a:blip r:embed="rId1"/>
          <a:srcRect l="58110" t="38390" r="21879" b="12437"/>
          <a:stretch/>
        </p:blipFill>
        <p:spPr>
          <a:xfrm>
            <a:off x="1872000" y="1587600"/>
            <a:ext cx="2004120" cy="4451760"/>
          </a:xfrm>
          <a:prstGeom prst="rect">
            <a:avLst/>
          </a:prstGeom>
          <a:ln>
            <a:solidFill>
              <a:srgbClr val="2a6099"/>
            </a:solidFill>
          </a:ln>
        </p:spPr>
      </p:pic>
      <p:pic>
        <p:nvPicPr>
          <p:cNvPr id="1162" name="Рисунок 491" descr=""/>
          <p:cNvPicPr/>
          <p:nvPr/>
        </p:nvPicPr>
        <p:blipFill>
          <a:blip r:embed="rId2"/>
          <a:srcRect l="58110" t="38053" r="21879" b="12437"/>
          <a:stretch/>
        </p:blipFill>
        <p:spPr>
          <a:xfrm>
            <a:off x="4608000" y="1548720"/>
            <a:ext cx="2076120" cy="4487400"/>
          </a:xfrm>
          <a:prstGeom prst="rect">
            <a:avLst/>
          </a:prstGeom>
          <a:ln>
            <a:solidFill>
              <a:srgbClr val="2a6099"/>
            </a:solidFill>
          </a:ln>
        </p:spPr>
      </p:pic>
      <p:pic>
        <p:nvPicPr>
          <p:cNvPr id="1163" name="Рисунок 493" descr=""/>
          <p:cNvPicPr/>
          <p:nvPr/>
        </p:nvPicPr>
        <p:blipFill>
          <a:blip r:embed="rId3"/>
          <a:srcRect l="58586" t="37716" r="21402" b="12100"/>
          <a:stretch/>
        </p:blipFill>
        <p:spPr>
          <a:xfrm>
            <a:off x="7272000" y="1494720"/>
            <a:ext cx="2291760" cy="461304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1164" name="CustomShape 15"/>
          <p:cNvSpPr/>
          <p:nvPr/>
        </p:nvSpPr>
        <p:spPr>
          <a:xfrm flipH="1">
            <a:off x="2600640" y="1736640"/>
            <a:ext cx="548640" cy="70272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5" name="CustomShape 16"/>
          <p:cNvSpPr/>
          <p:nvPr/>
        </p:nvSpPr>
        <p:spPr>
          <a:xfrm flipH="1">
            <a:off x="2581920" y="2643120"/>
            <a:ext cx="548640" cy="27432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6" name="CustomShape 17"/>
          <p:cNvSpPr/>
          <p:nvPr/>
        </p:nvSpPr>
        <p:spPr>
          <a:xfrm flipH="1">
            <a:off x="2528640" y="3571920"/>
            <a:ext cx="548640" cy="48852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7" name="CustomShape 18"/>
          <p:cNvSpPr/>
          <p:nvPr/>
        </p:nvSpPr>
        <p:spPr>
          <a:xfrm flipH="1">
            <a:off x="2581920" y="4286160"/>
            <a:ext cx="548640" cy="34560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8" name="CustomShape 19"/>
          <p:cNvSpPr/>
          <p:nvPr/>
        </p:nvSpPr>
        <p:spPr>
          <a:xfrm flipH="1">
            <a:off x="2600640" y="4714920"/>
            <a:ext cx="548640" cy="7743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9" name="CustomShape 20"/>
          <p:cNvSpPr/>
          <p:nvPr/>
        </p:nvSpPr>
        <p:spPr>
          <a:xfrm flipH="1">
            <a:off x="2509920" y="5760000"/>
            <a:ext cx="567360" cy="22932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0" name="CustomShape 21"/>
          <p:cNvSpPr/>
          <p:nvPr/>
        </p:nvSpPr>
        <p:spPr>
          <a:xfrm flipH="1">
            <a:off x="5264640" y="1737000"/>
            <a:ext cx="548640" cy="7743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1" name="CustomShape 22"/>
          <p:cNvSpPr/>
          <p:nvPr/>
        </p:nvSpPr>
        <p:spPr>
          <a:xfrm flipH="1">
            <a:off x="5317920" y="2664000"/>
            <a:ext cx="548640" cy="7743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2" name="CustomShape 23"/>
          <p:cNvSpPr/>
          <p:nvPr/>
        </p:nvSpPr>
        <p:spPr>
          <a:xfrm flipH="1">
            <a:off x="5317920" y="3500280"/>
            <a:ext cx="548640" cy="34560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3" name="CustomShape 24"/>
          <p:cNvSpPr/>
          <p:nvPr/>
        </p:nvSpPr>
        <p:spPr>
          <a:xfrm flipH="1">
            <a:off x="5389920" y="4320000"/>
            <a:ext cx="423360" cy="24048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4" name="CustomShape 25"/>
          <p:cNvSpPr/>
          <p:nvPr/>
        </p:nvSpPr>
        <p:spPr>
          <a:xfrm flipH="1">
            <a:off x="5336640" y="4786200"/>
            <a:ext cx="548640" cy="48852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5" name="CustomShape 26"/>
          <p:cNvSpPr/>
          <p:nvPr/>
        </p:nvSpPr>
        <p:spPr>
          <a:xfrm flipH="1">
            <a:off x="5389920" y="5472000"/>
            <a:ext cx="548640" cy="48852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76" name="Рисунок 490" descr=""/>
          <p:cNvPicPr/>
          <p:nvPr/>
        </p:nvPicPr>
        <p:blipFill>
          <a:blip r:embed="rId4"/>
          <a:srcRect l="58110" t="87559" r="5683" b="5217"/>
          <a:stretch/>
        </p:blipFill>
        <p:spPr>
          <a:xfrm>
            <a:off x="1872000" y="6048000"/>
            <a:ext cx="2075760" cy="491760"/>
          </a:xfrm>
          <a:prstGeom prst="rect">
            <a:avLst/>
          </a:prstGeom>
          <a:ln>
            <a:noFill/>
          </a:ln>
        </p:spPr>
      </p:pic>
      <p:pic>
        <p:nvPicPr>
          <p:cNvPr id="1177" name="Рисунок 492" descr=""/>
          <p:cNvPicPr/>
          <p:nvPr/>
        </p:nvPicPr>
        <p:blipFill>
          <a:blip r:embed="rId5"/>
          <a:srcRect l="58115" t="87559" r="5678" b="5365"/>
          <a:stretch/>
        </p:blipFill>
        <p:spPr>
          <a:xfrm>
            <a:off x="4608000" y="6048000"/>
            <a:ext cx="2147760" cy="491760"/>
          </a:xfrm>
          <a:prstGeom prst="rect">
            <a:avLst/>
          </a:prstGeom>
          <a:ln>
            <a:noFill/>
          </a:ln>
        </p:spPr>
      </p:pic>
      <p:pic>
        <p:nvPicPr>
          <p:cNvPr id="1178" name="Рисунок 494" descr=""/>
          <p:cNvPicPr/>
          <p:nvPr/>
        </p:nvPicPr>
        <p:blipFill>
          <a:blip r:embed="rId6"/>
          <a:srcRect l="58586" t="87559" r="5683" b="5028"/>
          <a:stretch/>
        </p:blipFill>
        <p:spPr>
          <a:xfrm>
            <a:off x="7344360" y="6073200"/>
            <a:ext cx="2183400" cy="466920"/>
          </a:xfrm>
          <a:prstGeom prst="rect">
            <a:avLst/>
          </a:prstGeom>
          <a:ln>
            <a:noFill/>
          </a:ln>
        </p:spPr>
      </p:pic>
      <p:sp>
        <p:nvSpPr>
          <p:cNvPr id="1179" name="CustomShape 27"/>
          <p:cNvSpPr/>
          <p:nvPr/>
        </p:nvSpPr>
        <p:spPr>
          <a:xfrm flipH="1">
            <a:off x="4594320" y="6072840"/>
            <a:ext cx="548640" cy="41652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0" name="CustomShape 28"/>
          <p:cNvSpPr/>
          <p:nvPr/>
        </p:nvSpPr>
        <p:spPr>
          <a:xfrm flipH="1">
            <a:off x="8144640" y="5286240"/>
            <a:ext cx="548640" cy="27432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1" name="CustomShape 29"/>
          <p:cNvSpPr/>
          <p:nvPr/>
        </p:nvSpPr>
        <p:spPr>
          <a:xfrm>
            <a:off x="7341120" y="6072840"/>
            <a:ext cx="529200" cy="34488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82" name="Рисунок 1173" descr=""/>
          <p:cNvPicPr/>
          <p:nvPr/>
        </p:nvPicPr>
        <p:blipFill>
          <a:blip r:embed="rId7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4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5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6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7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8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9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90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91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92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193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4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5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96" name="CustomShape 14"/>
          <p:cNvSpPr/>
          <p:nvPr/>
        </p:nvSpPr>
        <p:spPr>
          <a:xfrm>
            <a:off x="2736000" y="551160"/>
            <a:ext cx="5105160" cy="33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  <a:ea typeface="DejaVu Sans"/>
              </a:rPr>
              <a:t>Ошибки при заполнении бланков ИС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197" name="CustomShape 15"/>
          <p:cNvSpPr/>
          <p:nvPr/>
        </p:nvSpPr>
        <p:spPr>
          <a:xfrm>
            <a:off x="1440000" y="1095840"/>
            <a:ext cx="9557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Calibri"/>
              </a:rPr>
              <a:t>Несоответствие количества баллов по критериям общему количеству баллов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98" name="Рисунок 546" descr=""/>
          <p:cNvPicPr/>
          <p:nvPr/>
        </p:nvPicPr>
        <p:blipFill>
          <a:blip r:embed="rId1"/>
          <a:srcRect l="64779" t="39400" r="22355" b="12437"/>
          <a:stretch/>
        </p:blipFill>
        <p:spPr>
          <a:xfrm>
            <a:off x="1368000" y="2160000"/>
            <a:ext cx="1503360" cy="351576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199" name="Рисунок 547" descr=""/>
          <p:cNvPicPr/>
          <p:nvPr/>
        </p:nvPicPr>
        <p:blipFill>
          <a:blip r:embed="rId2"/>
          <a:srcRect l="64779" t="39400" r="22355" b="12437"/>
          <a:stretch/>
        </p:blipFill>
        <p:spPr>
          <a:xfrm>
            <a:off x="3312360" y="2160000"/>
            <a:ext cx="1431000" cy="351576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200" name="Рисунок 549" descr=""/>
          <p:cNvPicPr/>
          <p:nvPr/>
        </p:nvPicPr>
        <p:blipFill>
          <a:blip r:embed="rId3"/>
          <a:srcRect l="65255" t="38726" r="22355" b="12774"/>
          <a:stretch/>
        </p:blipFill>
        <p:spPr>
          <a:xfrm>
            <a:off x="5112000" y="2163600"/>
            <a:ext cx="1355760" cy="351576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201" name="Рисунок 551" descr=""/>
          <p:cNvPicPr/>
          <p:nvPr/>
        </p:nvPicPr>
        <p:blipFill>
          <a:blip r:embed="rId4"/>
          <a:srcRect l="77640" t="87559" r="7112" b="7386"/>
          <a:stretch/>
        </p:blipFill>
        <p:spPr>
          <a:xfrm>
            <a:off x="1368000" y="5684400"/>
            <a:ext cx="1427400" cy="27576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202" name="Рисунок 548" descr=""/>
          <p:cNvPicPr/>
          <p:nvPr/>
        </p:nvPicPr>
        <p:blipFill>
          <a:blip r:embed="rId5"/>
          <a:srcRect l="77640" t="87559" r="7588" b="7386"/>
          <a:stretch/>
        </p:blipFill>
        <p:spPr>
          <a:xfrm>
            <a:off x="3333600" y="5688000"/>
            <a:ext cx="1409760" cy="27576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203" name="Рисунок 550" descr=""/>
          <p:cNvPicPr/>
          <p:nvPr/>
        </p:nvPicPr>
        <p:blipFill>
          <a:blip r:embed="rId6"/>
          <a:srcRect l="78117" t="87223" r="6159" b="7722"/>
          <a:stretch/>
        </p:blipFill>
        <p:spPr>
          <a:xfrm>
            <a:off x="5112000" y="5688000"/>
            <a:ext cx="1348200" cy="29124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1204" name="CustomShape 16"/>
          <p:cNvSpPr/>
          <p:nvPr/>
        </p:nvSpPr>
        <p:spPr>
          <a:xfrm>
            <a:off x="1442880" y="5684400"/>
            <a:ext cx="348480" cy="2757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5" name="CustomShape 17"/>
          <p:cNvSpPr/>
          <p:nvPr/>
        </p:nvSpPr>
        <p:spPr>
          <a:xfrm>
            <a:off x="3333600" y="5688000"/>
            <a:ext cx="473760" cy="2757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6" name="CustomShape 18"/>
          <p:cNvSpPr/>
          <p:nvPr/>
        </p:nvSpPr>
        <p:spPr>
          <a:xfrm flipV="1">
            <a:off x="5184000" y="5724360"/>
            <a:ext cx="423360" cy="24588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207" name="Рисунок 556" descr=""/>
          <p:cNvPicPr/>
          <p:nvPr/>
        </p:nvPicPr>
        <p:blipFill>
          <a:blip r:embed="rId7"/>
          <a:srcRect l="59539" t="37716" r="21879" b="12774"/>
          <a:stretch/>
        </p:blipFill>
        <p:spPr>
          <a:xfrm>
            <a:off x="8208000" y="1800000"/>
            <a:ext cx="1571760" cy="394776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208" name="Рисунок 555" descr=""/>
          <p:cNvPicPr/>
          <p:nvPr/>
        </p:nvPicPr>
        <p:blipFill>
          <a:blip r:embed="rId8"/>
          <a:srcRect l="58581" t="88233" r="6164" b="7049"/>
          <a:stretch/>
        </p:blipFill>
        <p:spPr>
          <a:xfrm>
            <a:off x="5760000" y="3171240"/>
            <a:ext cx="3159360" cy="63612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209" name="Рисунок 557" descr=""/>
          <p:cNvPicPr/>
          <p:nvPr/>
        </p:nvPicPr>
        <p:blipFill>
          <a:blip r:embed="rId9"/>
          <a:srcRect l="59063" t="87223" r="5683" b="5702"/>
          <a:stretch/>
        </p:blipFill>
        <p:spPr>
          <a:xfrm>
            <a:off x="8208000" y="5760000"/>
            <a:ext cx="1643760" cy="37152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1210" name="CustomShape 19"/>
          <p:cNvSpPr/>
          <p:nvPr/>
        </p:nvSpPr>
        <p:spPr>
          <a:xfrm>
            <a:off x="9144000" y="5759280"/>
            <a:ext cx="276480" cy="2757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211" name="Picture 3_2" descr="C:\Users\Рудова\Downloads\istockphoto-989522444-170667a-removebg-preview.png"/>
          <p:cNvPicPr/>
          <p:nvPr/>
        </p:nvPicPr>
        <p:blipFill>
          <a:blip r:embed="rId10"/>
          <a:stretch/>
        </p:blipFill>
        <p:spPr>
          <a:xfrm>
            <a:off x="10239840" y="3072240"/>
            <a:ext cx="1089720" cy="1089720"/>
          </a:xfrm>
          <a:prstGeom prst="rect">
            <a:avLst/>
          </a:prstGeom>
          <a:ln>
            <a:noFill/>
          </a:ln>
        </p:spPr>
      </p:pic>
      <p:sp>
        <p:nvSpPr>
          <p:cNvPr id="1212" name="CustomShape 20"/>
          <p:cNvSpPr/>
          <p:nvPr/>
        </p:nvSpPr>
        <p:spPr>
          <a:xfrm>
            <a:off x="1368000" y="6048000"/>
            <a:ext cx="1225800" cy="45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Calibri"/>
              </a:rPr>
              <a:t>14 баллов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13" name="CustomShape 21"/>
          <p:cNvSpPr/>
          <p:nvPr/>
        </p:nvSpPr>
        <p:spPr>
          <a:xfrm>
            <a:off x="3240000" y="6032520"/>
            <a:ext cx="1575360" cy="45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Calibri"/>
              </a:rPr>
              <a:t>10 баллов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14" name="CustomShape 22"/>
          <p:cNvSpPr/>
          <p:nvPr/>
        </p:nvSpPr>
        <p:spPr>
          <a:xfrm>
            <a:off x="5116680" y="6048000"/>
            <a:ext cx="1354680" cy="45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Calibri"/>
              </a:rPr>
              <a:t>10 баллов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15" name="CustomShape 23"/>
          <p:cNvSpPr/>
          <p:nvPr/>
        </p:nvSpPr>
        <p:spPr>
          <a:xfrm>
            <a:off x="8136000" y="6160680"/>
            <a:ext cx="1539360" cy="45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Calibri"/>
              </a:rPr>
              <a:t>9 баллов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216" name="Рисунок 1207" descr=""/>
          <p:cNvPicPr/>
          <p:nvPr/>
        </p:nvPicPr>
        <p:blipFill>
          <a:blip r:embed="rId1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18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19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0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1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22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3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24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25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26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227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8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9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30" name="CustomShape 14"/>
          <p:cNvSpPr/>
          <p:nvPr/>
        </p:nvSpPr>
        <p:spPr>
          <a:xfrm>
            <a:off x="2736000" y="551160"/>
            <a:ext cx="5105160" cy="33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  <a:ea typeface="DejaVu Sans"/>
              </a:rPr>
              <a:t>Ошибки при заполнении бланков ИС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231" name="CustomShape 15"/>
          <p:cNvSpPr/>
          <p:nvPr/>
        </p:nvSpPr>
        <p:spPr>
          <a:xfrm>
            <a:off x="2016000" y="1261440"/>
            <a:ext cx="498636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Calibri"/>
              </a:rPr>
              <a:t>Не проставлены баллы по критериям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232" name="Рисунок 527" descr=""/>
          <p:cNvPicPr/>
          <p:nvPr/>
        </p:nvPicPr>
        <p:blipFill>
          <a:blip r:embed="rId1"/>
          <a:srcRect l="65731" t="38053" r="21879" b="12437"/>
          <a:stretch/>
        </p:blipFill>
        <p:spPr>
          <a:xfrm>
            <a:off x="7419960" y="1227600"/>
            <a:ext cx="1427400" cy="401976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233" name="Рисунок 530" descr=""/>
          <p:cNvPicPr/>
          <p:nvPr/>
        </p:nvPicPr>
        <p:blipFill>
          <a:blip r:embed="rId2"/>
          <a:srcRect l="65255" t="38390" r="21879" b="12437"/>
          <a:stretch/>
        </p:blipFill>
        <p:spPr>
          <a:xfrm>
            <a:off x="9432000" y="1296000"/>
            <a:ext cx="1287360" cy="387936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1234" name="CustomShape 16"/>
          <p:cNvSpPr/>
          <p:nvPr/>
        </p:nvSpPr>
        <p:spPr>
          <a:xfrm>
            <a:off x="7560000" y="1299600"/>
            <a:ext cx="419760" cy="38037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5" name="CustomShape 17"/>
          <p:cNvSpPr/>
          <p:nvPr/>
        </p:nvSpPr>
        <p:spPr>
          <a:xfrm>
            <a:off x="546840" y="2664000"/>
            <a:ext cx="549252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Calibri"/>
              </a:rPr>
              <a:t>В критерии с максимальным баллом 1 выставлено 2 балла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236" name="Рисунок 535" descr=""/>
          <p:cNvPicPr/>
          <p:nvPr/>
        </p:nvPicPr>
        <p:blipFill>
          <a:blip r:embed="rId3"/>
          <a:srcRect l="63350" t="50177" r="21879" b="41737"/>
          <a:stretch/>
        </p:blipFill>
        <p:spPr>
          <a:xfrm>
            <a:off x="5763600" y="2664000"/>
            <a:ext cx="1499760" cy="106776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1237" name="CustomShape 18"/>
          <p:cNvSpPr/>
          <p:nvPr/>
        </p:nvSpPr>
        <p:spPr>
          <a:xfrm>
            <a:off x="792000" y="5544000"/>
            <a:ext cx="491292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Calibri"/>
              </a:rPr>
              <a:t>Не выставлено общее количество баллов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238" name="Рисунок 10" descr=""/>
          <p:cNvPicPr/>
          <p:nvPr/>
        </p:nvPicPr>
        <p:blipFill>
          <a:blip r:embed="rId4"/>
          <a:srcRect l="58827" t="89899" r="2909" b="3798"/>
          <a:stretch/>
        </p:blipFill>
        <p:spPr>
          <a:xfrm>
            <a:off x="6552000" y="5660280"/>
            <a:ext cx="3124080" cy="710640"/>
          </a:xfrm>
          <a:prstGeom prst="rect">
            <a:avLst/>
          </a:prstGeom>
          <a:ln w="9360">
            <a:solidFill>
              <a:srgbClr val="5b9bd5"/>
            </a:solidFill>
            <a:miter/>
          </a:ln>
        </p:spPr>
      </p:pic>
      <p:pic>
        <p:nvPicPr>
          <p:cNvPr id="1239" name="Рисунок 528" descr=""/>
          <p:cNvPicPr/>
          <p:nvPr/>
        </p:nvPicPr>
        <p:blipFill>
          <a:blip r:embed="rId5"/>
          <a:srcRect l="78593" t="87896" r="6159" b="8059"/>
          <a:stretch/>
        </p:blipFill>
        <p:spPr>
          <a:xfrm>
            <a:off x="7401960" y="5229000"/>
            <a:ext cx="1445400" cy="27576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240" name="Рисунок 531" descr=""/>
          <p:cNvPicPr/>
          <p:nvPr/>
        </p:nvPicPr>
        <p:blipFill>
          <a:blip r:embed="rId6"/>
          <a:srcRect l="78593" t="87896" r="5683" b="8059"/>
          <a:stretch/>
        </p:blipFill>
        <p:spPr>
          <a:xfrm>
            <a:off x="9432000" y="5187600"/>
            <a:ext cx="1287360" cy="27576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1241" name="CustomShape 19"/>
          <p:cNvSpPr/>
          <p:nvPr/>
        </p:nvSpPr>
        <p:spPr>
          <a:xfrm>
            <a:off x="9579600" y="4824000"/>
            <a:ext cx="203760" cy="3513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2" name="CustomShape 20"/>
          <p:cNvSpPr/>
          <p:nvPr/>
        </p:nvSpPr>
        <p:spPr>
          <a:xfrm>
            <a:off x="5940360" y="2955600"/>
            <a:ext cx="1323000" cy="4197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3" name="CustomShape 21"/>
          <p:cNvSpPr/>
          <p:nvPr/>
        </p:nvSpPr>
        <p:spPr>
          <a:xfrm>
            <a:off x="8136000" y="5660280"/>
            <a:ext cx="1499040" cy="72288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244" name="Рисунок 1235" descr=""/>
          <p:cNvPicPr/>
          <p:nvPr/>
        </p:nvPicPr>
        <p:blipFill>
          <a:blip r:embed="rId7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46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47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8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9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0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1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2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3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54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255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6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7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58" name="CustomShape 14"/>
          <p:cNvSpPr/>
          <p:nvPr/>
        </p:nvSpPr>
        <p:spPr>
          <a:xfrm>
            <a:off x="2855160" y="432000"/>
            <a:ext cx="4869000" cy="33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  <a:ea typeface="DejaVu Sans"/>
              </a:rPr>
              <a:t>Правильно заполненный бланк ИС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1259" name="Рисунок 1250" descr=""/>
          <p:cNvPicPr/>
          <p:nvPr/>
        </p:nvPicPr>
        <p:blipFill>
          <a:blip r:embed="rId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  <p:pic>
        <p:nvPicPr>
          <p:cNvPr id="1260" name="Рисунок 1251" descr=""/>
          <p:cNvPicPr/>
          <p:nvPr/>
        </p:nvPicPr>
        <p:blipFill>
          <a:blip r:embed="rId2"/>
          <a:srcRect l="8881" t="4951" r="7036" b="6859"/>
          <a:stretch/>
        </p:blipFill>
        <p:spPr>
          <a:xfrm>
            <a:off x="3168000" y="864000"/>
            <a:ext cx="4231440" cy="594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62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63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4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5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66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7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68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69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70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271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2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3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74" name="CustomShape 14"/>
          <p:cNvSpPr/>
          <p:nvPr/>
        </p:nvSpPr>
        <p:spPr>
          <a:xfrm>
            <a:off x="1097640" y="432000"/>
            <a:ext cx="682092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Проведение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275" name="CustomShape 15"/>
          <p:cNvSpPr/>
          <p:nvPr/>
        </p:nvSpPr>
        <p:spPr>
          <a:xfrm>
            <a:off x="1080000" y="1080000"/>
            <a:ext cx="796104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Оценивание выполнения заданий итогового собеседования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276" name="CustomShape 16"/>
          <p:cNvSpPr/>
          <p:nvPr/>
        </p:nvSpPr>
        <p:spPr>
          <a:xfrm>
            <a:off x="993960" y="1729080"/>
            <a:ext cx="10812600" cy="12862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Общее количество баллов за выполнение всей работы –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20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Участник ИС получает «зачёт» в случае, если за выполнение всей работы он набрал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10 или более баллов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277" name="CustomShape 17"/>
          <p:cNvSpPr/>
          <p:nvPr/>
        </p:nvSpPr>
        <p:spPr>
          <a:xfrm>
            <a:off x="1076760" y="3600000"/>
            <a:ext cx="769860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Проверка и оценивание ИС комиссией по проверке ИС, передача материалов в РЦОИ -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не позднее чем через пять календарных дней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 даты проведения ИС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(16.02.2026)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278" name="Picture 2_1" descr="https://dpo-ilm.ru/media/uploads/%D0%9D%D0%BE%D0%B2%D0%BE%D1%81%D1%82%D0%B8/%D0%93%D1%80%D0%B0%D1%84%D0%B8%D0%BA%20%D1%80%D0%B0%D0%B1%D0%BE%D1%82%D1%8B%20%D0%B2%20%D0%BF%D1%80%D0%B0%D0%B7%D0%B4%D0%BD%D0%B8%D1%87%D0%BD%D1%8B%D0%B5%20%D0%B4%D0%BD%D0%B8.jpg"/>
          <p:cNvPicPr/>
          <p:nvPr/>
        </p:nvPicPr>
        <p:blipFill>
          <a:blip r:embed="rId1"/>
          <a:srcRect l="9540" t="13621" r="11913" b="15259"/>
          <a:stretch/>
        </p:blipFill>
        <p:spPr>
          <a:xfrm>
            <a:off x="6946920" y="4896000"/>
            <a:ext cx="1605960" cy="1452240"/>
          </a:xfrm>
          <a:prstGeom prst="rect">
            <a:avLst/>
          </a:prstGeom>
          <a:ln>
            <a:noFill/>
          </a:ln>
        </p:spPr>
      </p:pic>
      <p:pic>
        <p:nvPicPr>
          <p:cNvPr id="1279" name="Рисунок 1270" descr=""/>
          <p:cNvPicPr/>
          <p:nvPr/>
        </p:nvPicPr>
        <p:blipFill>
          <a:blip r:embed="rId2"/>
          <a:stretch/>
        </p:blipFill>
        <p:spPr>
          <a:xfrm>
            <a:off x="9504000" y="3384000"/>
            <a:ext cx="1287360" cy="1287360"/>
          </a:xfrm>
          <a:prstGeom prst="rect">
            <a:avLst/>
          </a:prstGeom>
          <a:ln>
            <a:noFill/>
          </a:ln>
        </p:spPr>
      </p:pic>
      <p:pic>
        <p:nvPicPr>
          <p:cNvPr id="1280" name="Рисунок 1271" descr=""/>
          <p:cNvPicPr/>
          <p:nvPr/>
        </p:nvPicPr>
        <p:blipFill>
          <a:blip r:embed="rId3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82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83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4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5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86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7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88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89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90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291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2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3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94" name="CustomShape 14"/>
          <p:cNvSpPr/>
          <p:nvPr/>
        </p:nvSpPr>
        <p:spPr>
          <a:xfrm>
            <a:off x="936000" y="387360"/>
            <a:ext cx="9495360" cy="54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Завершение проведения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295" name="CustomShape 15"/>
          <p:cNvSpPr/>
          <p:nvPr/>
        </p:nvSpPr>
        <p:spPr>
          <a:xfrm>
            <a:off x="1638360" y="3240000"/>
            <a:ext cx="303516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Технический специалист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296" name="Line 16"/>
          <p:cNvSpPr/>
          <p:nvPr/>
        </p:nvSpPr>
        <p:spPr>
          <a:xfrm>
            <a:off x="5016960" y="1334880"/>
            <a:ext cx="23040" cy="4209120"/>
          </a:xfrm>
          <a:prstGeom prst="line">
            <a:avLst/>
          </a:prstGeom>
          <a:ln w="9360">
            <a:solidFill>
              <a:srgbClr val="4c60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7" name="CustomShape 17"/>
          <p:cNvSpPr/>
          <p:nvPr/>
        </p:nvSpPr>
        <p:spPr>
          <a:xfrm>
            <a:off x="5112000" y="1275480"/>
            <a:ext cx="6329520" cy="52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261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нажимает кнопку </a:t>
            </a:r>
            <a:r>
              <a:rPr b="0" i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«Закончить экзамен»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343080" indent="-3261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подтверждает выход вводом пароля технического специалиста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343080" indent="-3261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после ввода пароля закрывает ИС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343080" indent="-3261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выгружает записи всех участников в виде файлов, нажав кнопку </a:t>
            </a:r>
            <a:r>
              <a:rPr b="0" i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«Выгрузить экзамен»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343080" indent="-3261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выгружает потоковую запись, нажав кнопку</a:t>
            </a:r>
            <a:r>
              <a:rPr b="0" i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 «Выгрузить потоковую запись»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343080" indent="-3261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сохраняет файлы в каждой аудитории проведения и копирует</a:t>
            </a:r>
            <a:r>
              <a:rPr b="0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b="0" i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на CD-R (DVD-R)-диски для последующей передачи ответственному организатору ОО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343080" indent="-3261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наименование диска должно содержать </a:t>
            </a:r>
            <a:r>
              <a:rPr b="0" i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дату проведения ИС, номер аудитории, код ОО</a:t>
            </a:r>
            <a:br/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«11.02.2026_12_0001»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pic>
        <p:nvPicPr>
          <p:cNvPr id="1298" name="Picture 4_0" descr="ÐÐ½Ð°ÑÐ¾Ðº Ð´Ð¾ÐºÑÐ¼ÐµÐ½ÑÐ¾Ð² Ð·Ð°Ð²ÐµÑÐ½Ð¸ÑÐµ ÑÑÐ¾Ð³ Ð² Ð±ÑÐ¼Ð°Ð³Ñ Ð»Ð¸ÑÑÐ¾Ð² ÐÐ¾Ð´ÑÐ²ÐµÑÐ¶ÐµÐ½Ð½ÑÐ¹ Ð¸Ð»Ð¸  Ð¾Ð´Ð¾Ð±ÑÐµÐ½Ð½ÑÐ¹ Ð´Ð¾ÐºÑÐ¼ÐµÐ½Ñ ÐÐ»Ð¾ÑÐºÐ°Ñ Ð»Ð¸Ð½Ð¸Ñ Ð¸Ð»Ð»ÑÑÑÑÐ°ÑÐ¸Ñ Ð½Ð° Ð±ÐµÐ»Ð¸Ð·Ð½Ðµ ÐÐ»Ð»ÑÑÑÑÐ°ÑÐ¸Ñ  Ð²ÐµÐºÑÐ¾ÑÐ° - Ð¸Ð»Ð»ÑÑÑÑÐ°ÑÐ¸Ð¸ Ð½Ð°ÑÑÐ¸ÑÑÐ²Ð°ÑÑÐµÐ¹ Ð¼ÐµÑÐºÐ°, Ð¸Ð»Ð»ÑÑÑÑÐ°ÑÐ¸Ñ: 90529607"/>
          <p:cNvPicPr/>
          <p:nvPr/>
        </p:nvPicPr>
        <p:blipFill>
          <a:blip r:embed="rId1"/>
          <a:srcRect l="17230" t="5761" r="13231" b="16023"/>
          <a:stretch/>
        </p:blipFill>
        <p:spPr>
          <a:xfrm>
            <a:off x="2570400" y="4896000"/>
            <a:ext cx="1095120" cy="1320480"/>
          </a:xfrm>
          <a:prstGeom prst="rect">
            <a:avLst/>
          </a:prstGeom>
          <a:ln>
            <a:noFill/>
          </a:ln>
        </p:spPr>
      </p:pic>
      <p:pic>
        <p:nvPicPr>
          <p:cNvPr id="1299" name="Рисунок 1290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1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2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3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4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5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6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7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8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09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310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1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2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13" name="CustomShape 14"/>
          <p:cNvSpPr/>
          <p:nvPr/>
        </p:nvSpPr>
        <p:spPr>
          <a:xfrm>
            <a:off x="936000" y="387360"/>
            <a:ext cx="9495360" cy="54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Завершение проведения итогового собеседования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14" name="CustomShape 15"/>
          <p:cNvSpPr/>
          <p:nvPr/>
        </p:nvSpPr>
        <p:spPr>
          <a:xfrm>
            <a:off x="504000" y="1152000"/>
            <a:ext cx="11679480" cy="154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x-none" sz="1600" spc="-1" strike="noStrike">
                <a:solidFill>
                  <a:srgbClr val="ff0000"/>
                </a:solidFill>
                <a:latin typeface="Arial"/>
                <a:ea typeface="DejaVu Sans"/>
              </a:rPr>
              <a:t>Собеседник передает ответственному организатору ОО в Штабе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материалы для проведения ИС</a:t>
            </a:r>
            <a:endParaRPr b="0" lang="ru-RU" sz="1600" spc="-1" strike="noStrike">
              <a:latin typeface="Arial"/>
            </a:endParaRPr>
          </a:p>
          <a:p>
            <a:pPr marL="216000" indent="-1994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запечатанный возвратный доставочный пакеты с бланками ИС</a:t>
            </a:r>
            <a:endParaRPr b="0" lang="ru-RU" sz="1600" spc="-1" strike="noStrike">
              <a:latin typeface="Arial"/>
            </a:endParaRPr>
          </a:p>
          <a:p>
            <a:pPr marL="216000" indent="-1994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запечатанный возвратный доставочный пакет с формами черновика ИС экспертами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(форма ИС-04)</a:t>
            </a:r>
            <a:endParaRPr b="0" lang="ru-RU" sz="1600" spc="-1" strike="noStrike">
              <a:latin typeface="Arial"/>
            </a:endParaRPr>
          </a:p>
          <a:p>
            <a:pPr marL="216000" indent="-1994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заполненную ведомость учета проведения ИС в аудитории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(форма ИС-02)</a:t>
            </a:r>
            <a:endParaRPr b="0" lang="ru-RU" sz="1600" spc="-1" strike="noStrike">
              <a:latin typeface="Arial"/>
            </a:endParaRPr>
          </a:p>
          <a:p>
            <a:pPr marL="216000" indent="-1994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листы бумаги для черновиков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(при наличии)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315" name="CustomShape 16"/>
          <p:cNvSpPr/>
          <p:nvPr/>
        </p:nvSpPr>
        <p:spPr>
          <a:xfrm>
            <a:off x="432000" y="3314520"/>
            <a:ext cx="11009520" cy="276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Специалист, ответственный за организацию и проведение итогового собеседования в МСУ, или ответственный организатор ОО (при необходимости), </a:t>
            </a: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Times New Roman"/>
              </a:rPr>
              <a:t>не позднее чем пять календарных дней (16.02.2026)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 даты проведения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ИС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передает материалы  в </a:t>
            </a:r>
            <a:r>
              <a:rPr b="1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РЦОИ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: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16000" indent="-1994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запечатанные возвратные доставочные пакеты с бланками ИС (поаудиторно) </a:t>
            </a:r>
            <a:endParaRPr b="0" lang="ru-RU" sz="1600" spc="-1" strike="noStrike">
              <a:latin typeface="Arial"/>
            </a:endParaRPr>
          </a:p>
          <a:p>
            <a:pPr marL="216000" indent="-1994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CD-R (DVD-R)-диски с аудиофайлами с записями ответов участников ИС</a:t>
            </a:r>
            <a:endParaRPr b="0" lang="ru-RU" sz="1600" spc="-1" strike="noStrike">
              <a:latin typeface="Arial"/>
            </a:endParaRPr>
          </a:p>
          <a:p>
            <a:pPr marL="216000" indent="-1994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списки участников ИС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(форма ИС-01) </a:t>
            </a:r>
            <a:endParaRPr b="0" lang="ru-RU" sz="1600" spc="-1" strike="noStrike">
              <a:latin typeface="Arial"/>
            </a:endParaRPr>
          </a:p>
          <a:p>
            <a:pPr marL="216000" indent="-1994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заполненные ведомости учета проведения ИС в аудитории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(форма ИС-02) </a:t>
            </a:r>
            <a:endParaRPr b="0" lang="ru-RU" sz="1600" spc="-1" strike="noStrike">
              <a:latin typeface="Arial"/>
            </a:endParaRPr>
          </a:p>
          <a:p>
            <a:pPr marL="216000" indent="-1994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запечатанные возвратные доставочные пакеты с формами черновика для внесения первичной информации по оцениванию ответов участников ИС экспертами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(форма ИС-04)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(поаудиторно) </a:t>
            </a:r>
            <a:endParaRPr b="0" lang="ru-RU" sz="1600" spc="-1" strike="noStrike">
              <a:latin typeface="Arial"/>
            </a:endParaRPr>
          </a:p>
          <a:p>
            <a:pPr marL="216000" indent="-1994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иные материалы, переданные ОО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316" name="Picture 2_2" descr="https://kulikavto.ru/wp-content/uploads/2018/02/Depositphotos_41445819_m-2015-630x630.jpg"/>
          <p:cNvPicPr/>
          <p:nvPr/>
        </p:nvPicPr>
        <p:blipFill>
          <a:blip r:embed="rId1"/>
          <a:srcRect l="9781" t="16076" r="8487" b="16800"/>
          <a:stretch/>
        </p:blipFill>
        <p:spPr>
          <a:xfrm>
            <a:off x="10400400" y="4134960"/>
            <a:ext cx="1182960" cy="968400"/>
          </a:xfrm>
          <a:prstGeom prst="rect">
            <a:avLst/>
          </a:prstGeom>
          <a:ln>
            <a:noFill/>
          </a:ln>
        </p:spPr>
      </p:pic>
      <p:pic>
        <p:nvPicPr>
          <p:cNvPr id="1317" name="Рисунок 1308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9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20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1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2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23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4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25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26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27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1328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9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0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31" name="CustomShape 14"/>
          <p:cNvSpPr/>
          <p:nvPr/>
        </p:nvSpPr>
        <p:spPr>
          <a:xfrm>
            <a:off x="936000" y="387360"/>
            <a:ext cx="9495360" cy="54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Приграничные территории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32" name="CustomShape 15"/>
          <p:cNvSpPr/>
          <p:nvPr/>
        </p:nvSpPr>
        <p:spPr>
          <a:xfrm>
            <a:off x="1638360" y="3240000"/>
            <a:ext cx="303516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ВАЖНО!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333" name="Line 16"/>
          <p:cNvSpPr/>
          <p:nvPr/>
        </p:nvSpPr>
        <p:spPr>
          <a:xfrm>
            <a:off x="5016960" y="1334880"/>
            <a:ext cx="23040" cy="4209120"/>
          </a:xfrm>
          <a:prstGeom prst="line">
            <a:avLst/>
          </a:prstGeom>
          <a:ln w="9360">
            <a:solidFill>
              <a:srgbClr val="4c60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34" name="CustomShape 17"/>
          <p:cNvSpPr/>
          <p:nvPr/>
        </p:nvSpPr>
        <p:spPr>
          <a:xfrm>
            <a:off x="5186520" y="2736000"/>
            <a:ext cx="6689520" cy="82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261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Локальные акты по образовательным организациям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343080" indent="-3261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Взаимодействие руководителей образовательных организаций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335" name="Picture 4_2" descr="ÐÐ½Ð°ÑÐ¾Ðº Ð´Ð¾ÐºÑÐ¼ÐµÐ½ÑÐ¾Ð² Ð·Ð°Ð²ÐµÑÐ½Ð¸ÑÐµ ÑÑÐ¾Ð³ Ð² Ð±ÑÐ¼Ð°Ð³Ñ Ð»Ð¸ÑÑÐ¾Ð² ÐÐ¾Ð´ÑÐ²ÐµÑÐ¶ÐµÐ½Ð½ÑÐ¹ Ð¸Ð»Ð¸  Ð¾Ð´Ð¾Ð±ÑÐµÐ½Ð½ÑÐ¹ Ð´Ð¾ÐºÑÐ¼ÐµÐ½Ñ ÐÐ»Ð¾ÑÐºÐ°Ñ Ð»Ð¸Ð½Ð¸Ñ Ð¸Ð»Ð»ÑÑÑÑÐ°ÑÐ¸Ñ Ð½Ð° Ð±ÐµÐ»Ð¸Ð·Ð½Ðµ ÐÐ»Ð»ÑÑÑÑÐ°ÑÐ¸Ñ  Ð²ÐµÐºÑÐ¾ÑÐ° - Ð¸Ð»Ð»ÑÑÑÑÐ°ÑÐ¸Ð¸ Ð½Ð°ÑÑÐ¸ÑÑÐ²Ð°ÑÑÐµÐ¹ Ð¼ÐµÑÐºÐ°, Ð¸Ð»Ð»ÑÑÑÑÐ°ÑÐ¸Ñ: 90529607"/>
          <p:cNvPicPr/>
          <p:nvPr/>
        </p:nvPicPr>
        <p:blipFill>
          <a:blip r:embed="rId1"/>
          <a:srcRect l="17230" t="5761" r="13231" b="16023"/>
          <a:stretch/>
        </p:blipFill>
        <p:spPr>
          <a:xfrm>
            <a:off x="2570400" y="4896000"/>
            <a:ext cx="1095120" cy="1320480"/>
          </a:xfrm>
          <a:prstGeom prst="rect">
            <a:avLst/>
          </a:prstGeom>
          <a:ln>
            <a:noFill/>
          </a:ln>
        </p:spPr>
      </p:pic>
      <p:pic>
        <p:nvPicPr>
          <p:cNvPr id="1336" name="Рисунок 1327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CustomShape 1"/>
          <p:cNvSpPr/>
          <p:nvPr/>
        </p:nvSpPr>
        <p:spPr>
          <a:xfrm>
            <a:off x="2304000" y="713160"/>
            <a:ext cx="85928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Segoe UI Light"/>
                <a:ea typeface="DejaVu Sans"/>
              </a:rPr>
              <a:t>Министерство образования и науки Курской области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38" name="CustomShape 2"/>
          <p:cNvSpPr/>
          <p:nvPr/>
        </p:nvSpPr>
        <p:spPr>
          <a:xfrm>
            <a:off x="0" y="6110640"/>
            <a:ext cx="12180240" cy="735480"/>
          </a:xfrm>
          <a:prstGeom prst="rect">
            <a:avLst/>
          </a:prstGeom>
          <a:solidFill>
            <a:srgbClr val="5b9bd5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9" name="CustomShape 3"/>
          <p:cNvSpPr/>
          <p:nvPr/>
        </p:nvSpPr>
        <p:spPr>
          <a:xfrm>
            <a:off x="554040" y="4712760"/>
            <a:ext cx="2661120" cy="387720"/>
          </a:xfrm>
          <a:prstGeom prst="rect">
            <a:avLst/>
          </a:prstGeom>
          <a:solidFill>
            <a:srgbClr val="e7e6e6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0" name="CustomShape 4"/>
          <p:cNvSpPr/>
          <p:nvPr/>
        </p:nvSpPr>
        <p:spPr>
          <a:xfrm>
            <a:off x="0" y="-34560"/>
            <a:ext cx="12180240" cy="74052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1" name="CustomShape 5"/>
          <p:cNvSpPr/>
          <p:nvPr/>
        </p:nvSpPr>
        <p:spPr>
          <a:xfrm>
            <a:off x="0" y="6105600"/>
            <a:ext cx="12180240" cy="74052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2" name="CustomShape 6"/>
          <p:cNvSpPr/>
          <p:nvPr/>
        </p:nvSpPr>
        <p:spPr>
          <a:xfrm>
            <a:off x="3408120" y="2343240"/>
            <a:ext cx="205200" cy="215208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3" name="CustomShape 7"/>
          <p:cNvSpPr/>
          <p:nvPr/>
        </p:nvSpPr>
        <p:spPr>
          <a:xfrm>
            <a:off x="3625200" y="5040000"/>
            <a:ext cx="8592840" cy="751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Segoe UI Light"/>
                <a:ea typeface="DejaVu Sans"/>
              </a:rPr>
              <a:t>Апенина Светлана Анатольевна,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Segoe UI Light"/>
                <a:ea typeface="DejaVu Sans"/>
              </a:rPr>
              <a:t>директор Областного казенного учреждения «Информационно-аналитический центр» Курской области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344" name="CustomShape 8"/>
          <p:cNvSpPr/>
          <p:nvPr/>
        </p:nvSpPr>
        <p:spPr>
          <a:xfrm>
            <a:off x="1127880" y="4712760"/>
            <a:ext cx="1812600" cy="63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500" spc="-1" strike="noStrike">
                <a:solidFill>
                  <a:srgbClr val="262626"/>
                </a:solidFill>
                <a:latin typeface="Segoe UI Light"/>
                <a:ea typeface="DejaVu Sans"/>
              </a:rPr>
              <a:t>г. Курск, 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500" spc="-1" strike="noStrike">
                <a:solidFill>
                  <a:srgbClr val="262626"/>
                </a:solidFill>
                <a:latin typeface="Segoe UI Light"/>
                <a:ea typeface="DejaVu Sans"/>
              </a:rPr>
              <a:t>29 января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500" spc="-1" strike="noStrike">
                <a:solidFill>
                  <a:srgbClr val="262626"/>
                </a:solidFill>
                <a:latin typeface="Segoe UI Light"/>
                <a:ea typeface="DejaVu Sans"/>
              </a:rPr>
              <a:t>2026 года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345" name="CustomShape 9"/>
          <p:cNvSpPr/>
          <p:nvPr/>
        </p:nvSpPr>
        <p:spPr>
          <a:xfrm>
            <a:off x="3672000" y="2166840"/>
            <a:ext cx="8412480" cy="235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Организация и проведение </a:t>
            </a:r>
            <a:br/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итогового собеседования</a:t>
            </a:r>
            <a:br/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по русскому языку </a:t>
            </a:r>
            <a:br/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в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Курской области </a:t>
            </a:r>
            <a:br/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в 2025-2026 учебном году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346" name="Рисунок 138_1" descr=""/>
          <p:cNvPicPr/>
          <p:nvPr/>
        </p:nvPicPr>
        <p:blipFill>
          <a:blip r:embed="rId1"/>
          <a:stretch/>
        </p:blipFill>
        <p:spPr>
          <a:xfrm>
            <a:off x="10800000" y="53424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41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242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45" name="CustomShape 14"/>
          <p:cNvSpPr/>
          <p:nvPr/>
        </p:nvSpPr>
        <p:spPr>
          <a:xfrm>
            <a:off x="1051560" y="504000"/>
            <a:ext cx="715644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Подготовка к итоговому собеседованию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46" name="CustomShape 15"/>
          <p:cNvSpPr/>
          <p:nvPr/>
        </p:nvSpPr>
        <p:spPr>
          <a:xfrm>
            <a:off x="3096000" y="1152000"/>
            <a:ext cx="49770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Подготовка помещений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47" name="CustomShape 16"/>
          <p:cNvSpPr/>
          <p:nvPr/>
        </p:nvSpPr>
        <p:spPr>
          <a:xfrm>
            <a:off x="528840" y="1728000"/>
            <a:ext cx="104364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Штаб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48" name="CustomShape 17"/>
          <p:cNvSpPr/>
          <p:nvPr/>
        </p:nvSpPr>
        <p:spPr>
          <a:xfrm>
            <a:off x="6693120" y="1754280"/>
            <a:ext cx="495936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Рабочее место в аудитории проведения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49" name="Line 18"/>
          <p:cNvSpPr/>
          <p:nvPr/>
        </p:nvSpPr>
        <p:spPr>
          <a:xfrm>
            <a:off x="528840" y="2160000"/>
            <a:ext cx="975600" cy="0"/>
          </a:xfrm>
          <a:prstGeom prst="line">
            <a:avLst/>
          </a:prstGeom>
          <a:ln w="19080">
            <a:solidFill>
              <a:srgbClr val="4c60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Line 19"/>
          <p:cNvSpPr/>
          <p:nvPr/>
        </p:nvSpPr>
        <p:spPr>
          <a:xfrm>
            <a:off x="6768000" y="2232000"/>
            <a:ext cx="4968000" cy="0"/>
          </a:xfrm>
          <a:prstGeom prst="line">
            <a:avLst/>
          </a:prstGeom>
          <a:ln w="19080">
            <a:solidFill>
              <a:srgbClr val="4c60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20"/>
          <p:cNvSpPr/>
          <p:nvPr/>
        </p:nvSpPr>
        <p:spPr>
          <a:xfrm>
            <a:off x="216000" y="2233800"/>
            <a:ext cx="5020920" cy="225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1972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телефонная связь</a:t>
            </a:r>
            <a:endParaRPr b="0" lang="ru-RU" sz="1600" spc="-1" strike="noStrike">
              <a:latin typeface="Arial"/>
            </a:endParaRPr>
          </a:p>
          <a:p>
            <a:pPr marL="216000" indent="-1972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принтер</a:t>
            </a:r>
            <a:endParaRPr b="0" lang="ru-RU" sz="1600" spc="-1" strike="noStrike">
              <a:latin typeface="Arial"/>
            </a:endParaRPr>
          </a:p>
          <a:p>
            <a:pPr marL="216000" indent="-1972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персональный компьютер с выходом в сеть Интернет: </a:t>
            </a:r>
            <a:endParaRPr b="0" lang="ru-RU" sz="1600" spc="-1" strike="noStrike">
              <a:latin typeface="Arial"/>
            </a:endParaRPr>
          </a:p>
          <a:p>
            <a:pPr marL="216000" indent="-19728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для получения КИМ ИС, критериев оценивания ИС и других материалов</a:t>
            </a:r>
            <a:endParaRPr b="0" lang="ru-RU" sz="1600" spc="-1" strike="noStrike">
              <a:latin typeface="Arial"/>
            </a:endParaRPr>
          </a:p>
          <a:p>
            <a:pPr marL="216000" indent="-19728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тиражирования материалов для проведения ИС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52" name="CustomShape 21"/>
          <p:cNvSpPr/>
          <p:nvPr/>
        </p:nvSpPr>
        <p:spPr>
          <a:xfrm>
            <a:off x="6680880" y="2375640"/>
            <a:ext cx="4899600" cy="18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6676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оборудование, позволяющее осуществить аудиозапись устных ответов участников ИС </a:t>
            </a:r>
            <a:br/>
            <a:br/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(компьютер с установленными программными модулями «Автономная станция записи» и «Автономная станция прослушивания», микрофон, колонки)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53" name="CustomShape 22"/>
          <p:cNvSpPr/>
          <p:nvPr/>
        </p:nvSpPr>
        <p:spPr>
          <a:xfrm>
            <a:off x="1309680" y="4786200"/>
            <a:ext cx="960876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CD-R (DVD-R)-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диски для сбора ответов участников ИС для дальнейшей передачи ответов в РЦОИ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54" name="CustomShape 23"/>
          <p:cNvSpPr/>
          <p:nvPr/>
        </p:nvSpPr>
        <p:spPr>
          <a:xfrm>
            <a:off x="952560" y="5572080"/>
            <a:ext cx="10064520" cy="819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Аудитории проведения ИС должны быть изолированы от остальных учебных кабинетов образовательной организации, в которых осуществляется учебный процесс, для обеспечения соблюдения порядка во время проведения ИС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55" name="Рисунок 254" descr=""/>
          <p:cNvPicPr/>
          <p:nvPr/>
        </p:nvPicPr>
        <p:blipFill>
          <a:blip r:embed="rId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65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266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9" name="CustomShape 14"/>
          <p:cNvSpPr/>
          <p:nvPr/>
        </p:nvSpPr>
        <p:spPr>
          <a:xfrm>
            <a:off x="1051560" y="504000"/>
            <a:ext cx="715644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Подготовка к итоговому собеседованию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70" name="Line 15"/>
          <p:cNvSpPr/>
          <p:nvPr/>
        </p:nvSpPr>
        <p:spPr>
          <a:xfrm>
            <a:off x="528840" y="2160000"/>
            <a:ext cx="975600" cy="0"/>
          </a:xfrm>
          <a:prstGeom prst="line">
            <a:avLst/>
          </a:prstGeom>
          <a:ln w="19080">
            <a:solidFill>
              <a:srgbClr val="4c60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16"/>
          <p:cNvSpPr/>
          <p:nvPr/>
        </p:nvSpPr>
        <p:spPr>
          <a:xfrm>
            <a:off x="216000" y="2233800"/>
            <a:ext cx="6191640" cy="208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1972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телефонная связь</a:t>
            </a:r>
            <a:endParaRPr b="0" lang="ru-RU" sz="1600" spc="-1" strike="noStrike">
              <a:latin typeface="Arial"/>
            </a:endParaRPr>
          </a:p>
          <a:p>
            <a:pPr marL="216000" indent="-1972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принтер</a:t>
            </a:r>
            <a:endParaRPr b="0" lang="ru-RU" sz="1600" spc="-1" strike="noStrike">
              <a:latin typeface="Arial"/>
            </a:endParaRPr>
          </a:p>
          <a:p>
            <a:pPr marL="216000" indent="-1972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персональный компьютер с выходом в сеть Интернет: </a:t>
            </a:r>
            <a:endParaRPr b="0" lang="ru-RU" sz="1600" spc="-1" strike="noStrike">
              <a:latin typeface="Arial"/>
            </a:endParaRPr>
          </a:p>
          <a:p>
            <a:pPr marL="216000" indent="-19728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для получения КИМ ИС, критериев оценивания ИС </a:t>
            </a:r>
            <a:endParaRPr b="0" lang="ru-RU" sz="1600" spc="-1" strike="noStrike">
              <a:latin typeface="Arial"/>
            </a:endParaRPr>
          </a:p>
          <a:p>
            <a:pPr marL="216000" indent="-19728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и других материалов</a:t>
            </a:r>
            <a:endParaRPr b="0" lang="ru-RU" sz="1600" spc="-1" strike="noStrike">
              <a:latin typeface="Arial"/>
            </a:endParaRPr>
          </a:p>
          <a:p>
            <a:pPr marL="216000" indent="-19728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тиражирования материалов для проведения ИС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72" name="CustomShape 17"/>
          <p:cNvSpPr/>
          <p:nvPr/>
        </p:nvSpPr>
        <p:spPr>
          <a:xfrm>
            <a:off x="912600" y="1272600"/>
            <a:ext cx="107402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Arial"/>
                <a:ea typeface="DejaVu Sans"/>
              </a:rPr>
              <a:t>Дистанционная форма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73" name="Рисунок 273" descr=""/>
          <p:cNvPicPr/>
          <p:nvPr/>
        </p:nvPicPr>
        <p:blipFill>
          <a:blip r:embed="rId1"/>
          <a:stretch/>
        </p:blipFill>
        <p:spPr>
          <a:xfrm flipH="1">
            <a:off x="7715160" y="2736000"/>
            <a:ext cx="1572840" cy="1572840"/>
          </a:xfrm>
          <a:prstGeom prst="rect">
            <a:avLst/>
          </a:prstGeom>
          <a:ln>
            <a:noFill/>
          </a:ln>
        </p:spPr>
      </p:pic>
      <p:sp>
        <p:nvSpPr>
          <p:cNvPr id="274" name="CustomShape 18"/>
          <p:cNvSpPr/>
          <p:nvPr/>
        </p:nvSpPr>
        <p:spPr>
          <a:xfrm>
            <a:off x="529200" y="1765440"/>
            <a:ext cx="104364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Штаб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75" name="Рисунок 275" descr=""/>
          <p:cNvPicPr/>
          <p:nvPr/>
        </p:nvPicPr>
        <p:blipFill>
          <a:blip r:embed="rId2"/>
          <a:stretch/>
        </p:blipFill>
        <p:spPr>
          <a:xfrm>
            <a:off x="8712000" y="2088000"/>
            <a:ext cx="1021320" cy="1021320"/>
          </a:xfrm>
          <a:prstGeom prst="rect">
            <a:avLst/>
          </a:prstGeom>
          <a:ln>
            <a:noFill/>
          </a:ln>
        </p:spPr>
      </p:pic>
      <p:pic>
        <p:nvPicPr>
          <p:cNvPr id="276" name="Рисунок 276" descr=""/>
          <p:cNvPicPr/>
          <p:nvPr/>
        </p:nvPicPr>
        <p:blipFill>
          <a:blip r:embed="rId3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86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287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8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9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90" name="CustomShape 14"/>
          <p:cNvSpPr/>
          <p:nvPr/>
        </p:nvSpPr>
        <p:spPr>
          <a:xfrm>
            <a:off x="1051560" y="504000"/>
            <a:ext cx="715644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Подготовка к итоговому собеседованию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91" name="CustomShape 15"/>
          <p:cNvSpPr/>
          <p:nvPr/>
        </p:nvSpPr>
        <p:spPr>
          <a:xfrm>
            <a:off x="912600" y="1272600"/>
            <a:ext cx="107402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Arial"/>
                <a:ea typeface="DejaVu Sans"/>
              </a:rPr>
              <a:t>Дистанционная форма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2" name="CustomShape 16"/>
          <p:cNvSpPr/>
          <p:nvPr/>
        </p:nvSpPr>
        <p:spPr>
          <a:xfrm>
            <a:off x="3530880" y="2088000"/>
            <a:ext cx="495936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Рабочие места в аудитории проведения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93" name="Line 17"/>
          <p:cNvSpPr/>
          <p:nvPr/>
        </p:nvSpPr>
        <p:spPr>
          <a:xfrm>
            <a:off x="1008000" y="2664000"/>
            <a:ext cx="9288000" cy="0"/>
          </a:xfrm>
          <a:prstGeom prst="line">
            <a:avLst/>
          </a:prstGeom>
          <a:ln w="19080">
            <a:solidFill>
              <a:srgbClr val="4c60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18"/>
          <p:cNvSpPr/>
          <p:nvPr/>
        </p:nvSpPr>
        <p:spPr>
          <a:xfrm>
            <a:off x="781920" y="2951640"/>
            <a:ext cx="4396320" cy="206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6676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оборудование, позволяющее осуществить аудиозапись устных ответов участников ИС </a:t>
            </a:r>
            <a:br/>
            <a:br/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(компьютер с установленными программными модулями «Автономная станция записи» и «Автономная станция прослушивания», микрофон, колонки)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95" name="CustomShape 19"/>
          <p:cNvSpPr/>
          <p:nvPr/>
        </p:nvSpPr>
        <p:spPr>
          <a:xfrm>
            <a:off x="6408720" y="3078360"/>
            <a:ext cx="4313520" cy="13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6676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оборудование, позволяющее осуществить связь с  участником ИС </a:t>
            </a:r>
            <a:br/>
            <a:br/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(компьютер, выход в сеть Интернет, микрофон, колонки)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96" name="Рисунок 296" descr=""/>
          <p:cNvPicPr/>
          <p:nvPr/>
        </p:nvPicPr>
        <p:blipFill>
          <a:blip r:embed="rId1"/>
          <a:stretch/>
        </p:blipFill>
        <p:spPr>
          <a:xfrm flipH="1">
            <a:off x="5334480" y="4968000"/>
            <a:ext cx="1572840" cy="1572840"/>
          </a:xfrm>
          <a:prstGeom prst="rect">
            <a:avLst/>
          </a:prstGeom>
          <a:ln>
            <a:noFill/>
          </a:ln>
        </p:spPr>
      </p:pic>
      <p:pic>
        <p:nvPicPr>
          <p:cNvPr id="297" name="Рисунок 297" descr=""/>
          <p:cNvPicPr/>
          <p:nvPr/>
        </p:nvPicPr>
        <p:blipFill>
          <a:blip r:embed="rId2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Line 1"/>
          <p:cNvSpPr/>
          <p:nvPr/>
        </p:nvSpPr>
        <p:spPr>
          <a:xfrm flipH="1">
            <a:off x="0" y="6667560"/>
            <a:ext cx="838080" cy="1188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2"/>
          <p:cNvSpPr/>
          <p:nvPr/>
        </p:nvSpPr>
        <p:spPr>
          <a:xfrm>
            <a:off x="0" y="193680"/>
            <a:ext cx="254880" cy="854640"/>
          </a:xfrm>
          <a:prstGeom prst="rect">
            <a:avLst/>
          </a:prstGeom>
          <a:solidFill>
            <a:srgbClr val="0067b4"/>
          </a:solidFill>
          <a:ln w="2556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3"/>
          <p:cNvSpPr/>
          <p:nvPr/>
        </p:nvSpPr>
        <p:spPr>
          <a:xfrm rot="4317600">
            <a:off x="10206720" y="5074200"/>
            <a:ext cx="1004040" cy="3435480"/>
          </a:xfrm>
          <a:custGeom>
            <a:avLst/>
            <a:gdLst/>
            <a:ahLst/>
            <a:rect l="l" t="t" r="r" b="b"/>
            <a:pathLst>
              <a:path w="1015942" h="3447528">
                <a:moveTo>
                  <a:pt x="0" y="3447528"/>
                </a:moveTo>
                <a:cubicBezTo>
                  <a:pt x="4263" y="2300037"/>
                  <a:pt x="5955" y="1147491"/>
                  <a:pt x="10218" y="0"/>
                </a:cubicBezTo>
                <a:lnTo>
                  <a:pt x="1015942" y="332571"/>
                </a:lnTo>
                <a:lnTo>
                  <a:pt x="0" y="3447528"/>
                </a:lnTo>
                <a:close/>
              </a:path>
            </a:pathLst>
          </a:cu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4"/>
          <p:cNvSpPr/>
          <p:nvPr/>
        </p:nvSpPr>
        <p:spPr>
          <a:xfrm rot="20539800">
            <a:off x="8351640" y="6252480"/>
            <a:ext cx="3921840" cy="53280"/>
          </a:xfrm>
          <a:custGeom>
            <a:avLst/>
            <a:gdLst/>
            <a:ahLst/>
            <a:rect l="l" t="t" r="r" b="b"/>
            <a:pathLst>
              <a:path w="3933704" h="65062">
                <a:moveTo>
                  <a:pt x="0" y="7475"/>
                </a:moveTo>
                <a:lnTo>
                  <a:pt x="3933704" y="0"/>
                </a:lnTo>
                <a:lnTo>
                  <a:pt x="3919398" y="60224"/>
                </a:lnTo>
                <a:lnTo>
                  <a:pt x="183579" y="65062"/>
                </a:lnTo>
                <a:lnTo>
                  <a:pt x="0" y="7475"/>
                </a:lnTo>
                <a:close/>
              </a:path>
            </a:pathLst>
          </a:custGeom>
          <a:solidFill>
            <a:srgbClr val="dddddd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Line 5"/>
          <p:cNvSpPr/>
          <p:nvPr/>
        </p:nvSpPr>
        <p:spPr>
          <a:xfrm flipH="1">
            <a:off x="649800" y="6465240"/>
            <a:ext cx="5400" cy="39276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6"/>
          <p:cNvSpPr/>
          <p:nvPr/>
        </p:nvSpPr>
        <p:spPr>
          <a:xfrm>
            <a:off x="579600" y="660564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Line 7"/>
          <p:cNvSpPr/>
          <p:nvPr/>
        </p:nvSpPr>
        <p:spPr>
          <a:xfrm>
            <a:off x="11501280" y="0"/>
            <a:ext cx="4680" cy="54504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Line 8"/>
          <p:cNvSpPr/>
          <p:nvPr/>
        </p:nvSpPr>
        <p:spPr>
          <a:xfrm flipH="1">
            <a:off x="11580120" y="365040"/>
            <a:ext cx="611640" cy="0"/>
          </a:xfrm>
          <a:prstGeom prst="line">
            <a:avLst/>
          </a:prstGeom>
          <a:ln w="9360">
            <a:solidFill>
              <a:srgbClr val="afaba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9"/>
          <p:cNvSpPr/>
          <p:nvPr/>
        </p:nvSpPr>
        <p:spPr>
          <a:xfrm>
            <a:off x="11435760" y="292680"/>
            <a:ext cx="132840" cy="132840"/>
          </a:xfrm>
          <a:prstGeom prst="rect">
            <a:avLst/>
          </a:prstGeom>
          <a:solidFill>
            <a:srgbClr val="0067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07" name="Group 10"/>
          <p:cNvGrpSpPr/>
          <p:nvPr/>
        </p:nvGrpSpPr>
        <p:grpSpPr>
          <a:xfrm>
            <a:off x="490320" y="370800"/>
            <a:ext cx="444600" cy="515880"/>
            <a:chOff x="490320" y="370800"/>
            <a:chExt cx="444600" cy="515880"/>
          </a:xfrm>
        </p:grpSpPr>
        <p:sp>
          <p:nvSpPr>
            <p:cNvPr id="308" name="CustomShape 11"/>
            <p:cNvSpPr/>
            <p:nvPr/>
          </p:nvSpPr>
          <p:spPr>
            <a:xfrm>
              <a:off x="490320" y="370800"/>
              <a:ext cx="444600" cy="515880"/>
            </a:xfrm>
            <a:custGeom>
              <a:avLst/>
              <a:gdLst/>
              <a:ahLst/>
              <a:rect l="l" t="t" r="r" b="b"/>
              <a:pathLst>
                <a:path w="3204" h="3705">
                  <a:moveTo>
                    <a:pt x="735" y="488"/>
                  </a:moveTo>
                  <a:lnTo>
                    <a:pt x="414" y="864"/>
                  </a:lnTo>
                  <a:lnTo>
                    <a:pt x="735" y="864"/>
                  </a:lnTo>
                  <a:lnTo>
                    <a:pt x="735" y="488"/>
                  </a:lnTo>
                  <a:close/>
                  <a:moveTo>
                    <a:pt x="998" y="261"/>
                  </a:moveTo>
                  <a:lnTo>
                    <a:pt x="998" y="993"/>
                  </a:lnTo>
                  <a:lnTo>
                    <a:pt x="995" y="1022"/>
                  </a:lnTo>
                  <a:lnTo>
                    <a:pt x="985" y="1051"/>
                  </a:lnTo>
                  <a:lnTo>
                    <a:pt x="969" y="1075"/>
                  </a:lnTo>
                  <a:lnTo>
                    <a:pt x="949" y="1095"/>
                  </a:lnTo>
                  <a:lnTo>
                    <a:pt x="925" y="1110"/>
                  </a:lnTo>
                  <a:lnTo>
                    <a:pt x="897" y="1120"/>
                  </a:lnTo>
                  <a:lnTo>
                    <a:pt x="867" y="1123"/>
                  </a:lnTo>
                  <a:lnTo>
                    <a:pt x="263" y="1123"/>
                  </a:lnTo>
                  <a:lnTo>
                    <a:pt x="263" y="3444"/>
                  </a:lnTo>
                  <a:lnTo>
                    <a:pt x="2940" y="3444"/>
                  </a:lnTo>
                  <a:lnTo>
                    <a:pt x="2940" y="261"/>
                  </a:lnTo>
                  <a:lnTo>
                    <a:pt x="998" y="261"/>
                  </a:lnTo>
                  <a:close/>
                  <a:moveTo>
                    <a:pt x="867" y="0"/>
                  </a:moveTo>
                  <a:lnTo>
                    <a:pt x="3072" y="0"/>
                  </a:lnTo>
                  <a:lnTo>
                    <a:pt x="3103" y="3"/>
                  </a:lnTo>
                  <a:lnTo>
                    <a:pt x="3131" y="13"/>
                  </a:lnTo>
                  <a:lnTo>
                    <a:pt x="3155" y="28"/>
                  </a:lnTo>
                  <a:lnTo>
                    <a:pt x="3176" y="48"/>
                  </a:lnTo>
                  <a:lnTo>
                    <a:pt x="3191" y="72"/>
                  </a:lnTo>
                  <a:lnTo>
                    <a:pt x="3201" y="101"/>
                  </a:lnTo>
                  <a:lnTo>
                    <a:pt x="3204" y="130"/>
                  </a:lnTo>
                  <a:lnTo>
                    <a:pt x="3204" y="3575"/>
                  </a:lnTo>
                  <a:lnTo>
                    <a:pt x="3201" y="3605"/>
                  </a:lnTo>
                  <a:lnTo>
                    <a:pt x="3191" y="3633"/>
                  </a:lnTo>
                  <a:lnTo>
                    <a:pt x="3176" y="3656"/>
                  </a:lnTo>
                  <a:lnTo>
                    <a:pt x="3155" y="3677"/>
                  </a:lnTo>
                  <a:lnTo>
                    <a:pt x="3131" y="3692"/>
                  </a:lnTo>
                  <a:lnTo>
                    <a:pt x="3103" y="3702"/>
                  </a:lnTo>
                  <a:lnTo>
                    <a:pt x="3072" y="3705"/>
                  </a:lnTo>
                  <a:lnTo>
                    <a:pt x="131" y="3705"/>
                  </a:lnTo>
                  <a:lnTo>
                    <a:pt x="105" y="3703"/>
                  </a:lnTo>
                  <a:lnTo>
                    <a:pt x="81" y="3695"/>
                  </a:lnTo>
                  <a:lnTo>
                    <a:pt x="58" y="3683"/>
                  </a:lnTo>
                  <a:lnTo>
                    <a:pt x="39" y="3667"/>
                  </a:lnTo>
                  <a:lnTo>
                    <a:pt x="23" y="3647"/>
                  </a:lnTo>
                  <a:lnTo>
                    <a:pt x="10" y="3625"/>
                  </a:lnTo>
                  <a:lnTo>
                    <a:pt x="2" y="3598"/>
                  </a:lnTo>
                  <a:lnTo>
                    <a:pt x="0" y="3571"/>
                  </a:lnTo>
                  <a:lnTo>
                    <a:pt x="0" y="983"/>
                  </a:lnTo>
                  <a:lnTo>
                    <a:pt x="3" y="969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7" y="950"/>
                  </a:lnTo>
                  <a:lnTo>
                    <a:pt x="7" y="946"/>
                  </a:lnTo>
                  <a:lnTo>
                    <a:pt x="8" y="944"/>
                  </a:lnTo>
                  <a:lnTo>
                    <a:pt x="9" y="942"/>
                  </a:lnTo>
                  <a:lnTo>
                    <a:pt x="16" y="929"/>
                  </a:lnTo>
                  <a:lnTo>
                    <a:pt x="23" y="917"/>
                  </a:lnTo>
                  <a:lnTo>
                    <a:pt x="32" y="906"/>
                  </a:lnTo>
                  <a:lnTo>
                    <a:pt x="767" y="45"/>
                  </a:lnTo>
                  <a:lnTo>
                    <a:pt x="774" y="36"/>
                  </a:lnTo>
                  <a:lnTo>
                    <a:pt x="783" y="29"/>
                  </a:lnTo>
                  <a:lnTo>
                    <a:pt x="793" y="22"/>
                  </a:lnTo>
                  <a:lnTo>
                    <a:pt x="796" y="20"/>
                  </a:lnTo>
                  <a:lnTo>
                    <a:pt x="798" y="19"/>
                  </a:lnTo>
                  <a:lnTo>
                    <a:pt x="800" y="18"/>
                  </a:lnTo>
                  <a:lnTo>
                    <a:pt x="803" y="15"/>
                  </a:lnTo>
                  <a:lnTo>
                    <a:pt x="815" y="11"/>
                  </a:lnTo>
                  <a:lnTo>
                    <a:pt x="828" y="6"/>
                  </a:lnTo>
                  <a:lnTo>
                    <a:pt x="829" y="6"/>
                  </a:lnTo>
                  <a:lnTo>
                    <a:pt x="830" y="5"/>
                  </a:lnTo>
                  <a:lnTo>
                    <a:pt x="831" y="4"/>
                  </a:lnTo>
                  <a:lnTo>
                    <a:pt x="832" y="3"/>
                  </a:lnTo>
                  <a:lnTo>
                    <a:pt x="835" y="3"/>
                  </a:lnTo>
                  <a:lnTo>
                    <a:pt x="845" y="1"/>
                  </a:lnTo>
                  <a:lnTo>
                    <a:pt x="85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9" name="CustomShape 12"/>
            <p:cNvSpPr/>
            <p:nvPr/>
          </p:nvSpPr>
          <p:spPr>
            <a:xfrm>
              <a:off x="564480" y="57168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1">
                  <a:moveTo>
                    <a:pt x="133" y="0"/>
                  </a:moveTo>
                  <a:lnTo>
                    <a:pt x="2027" y="0"/>
                  </a:lnTo>
                  <a:lnTo>
                    <a:pt x="2057" y="3"/>
                  </a:lnTo>
                  <a:lnTo>
                    <a:pt x="2086" y="12"/>
                  </a:lnTo>
                  <a:lnTo>
                    <a:pt x="2110" y="28"/>
                  </a:lnTo>
                  <a:lnTo>
                    <a:pt x="2130" y="47"/>
                  </a:lnTo>
                  <a:lnTo>
                    <a:pt x="2145" y="72"/>
                  </a:lnTo>
                  <a:lnTo>
                    <a:pt x="2155" y="100"/>
                  </a:lnTo>
                  <a:lnTo>
                    <a:pt x="2159" y="130"/>
                  </a:lnTo>
                  <a:lnTo>
                    <a:pt x="2155" y="161"/>
                  </a:lnTo>
                  <a:lnTo>
                    <a:pt x="2145" y="188"/>
                  </a:lnTo>
                  <a:lnTo>
                    <a:pt x="2130" y="212"/>
                  </a:lnTo>
                  <a:lnTo>
                    <a:pt x="2110" y="232"/>
                  </a:lnTo>
                  <a:lnTo>
                    <a:pt x="2086" y="248"/>
                  </a:lnTo>
                  <a:lnTo>
                    <a:pt x="2057" y="257"/>
                  </a:lnTo>
                  <a:lnTo>
                    <a:pt x="2027" y="261"/>
                  </a:lnTo>
                  <a:lnTo>
                    <a:pt x="133" y="261"/>
                  </a:lnTo>
                  <a:lnTo>
                    <a:pt x="102" y="257"/>
                  </a:lnTo>
                  <a:lnTo>
                    <a:pt x="75" y="248"/>
                  </a:lnTo>
                  <a:lnTo>
                    <a:pt x="50" y="232"/>
                  </a:lnTo>
                  <a:lnTo>
                    <a:pt x="29" y="212"/>
                  </a:lnTo>
                  <a:lnTo>
                    <a:pt x="14" y="188"/>
                  </a:lnTo>
                  <a:lnTo>
                    <a:pt x="4" y="161"/>
                  </a:lnTo>
                  <a:lnTo>
                    <a:pt x="0" y="130"/>
                  </a:lnTo>
                  <a:lnTo>
                    <a:pt x="4" y="100"/>
                  </a:lnTo>
                  <a:lnTo>
                    <a:pt x="14" y="72"/>
                  </a:lnTo>
                  <a:lnTo>
                    <a:pt x="29" y="47"/>
                  </a:lnTo>
                  <a:lnTo>
                    <a:pt x="50" y="28"/>
                  </a:lnTo>
                  <a:lnTo>
                    <a:pt x="75" y="12"/>
                  </a:lnTo>
                  <a:lnTo>
                    <a:pt x="102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0" name="CustomShape 13"/>
            <p:cNvSpPr/>
            <p:nvPr/>
          </p:nvSpPr>
          <p:spPr>
            <a:xfrm>
              <a:off x="564480" y="661320"/>
              <a:ext cx="295560" cy="25200"/>
            </a:xfrm>
            <a:custGeom>
              <a:avLst/>
              <a:gdLst/>
              <a:ahLst/>
              <a:rect l="l" t="t" r="r" b="b"/>
              <a:pathLst>
                <a:path w="2159" h="262">
                  <a:moveTo>
                    <a:pt x="133" y="0"/>
                  </a:moveTo>
                  <a:lnTo>
                    <a:pt x="2027" y="0"/>
                  </a:lnTo>
                  <a:lnTo>
                    <a:pt x="2054" y="3"/>
                  </a:lnTo>
                  <a:lnTo>
                    <a:pt x="2079" y="11"/>
                  </a:lnTo>
                  <a:lnTo>
                    <a:pt x="2102" y="23"/>
                  </a:lnTo>
                  <a:lnTo>
                    <a:pt x="2121" y="39"/>
                  </a:lnTo>
                  <a:lnTo>
                    <a:pt x="2136" y="58"/>
                  </a:lnTo>
                  <a:lnTo>
                    <a:pt x="2148" y="81"/>
                  </a:lnTo>
                  <a:lnTo>
                    <a:pt x="2156" y="105"/>
                  </a:lnTo>
                  <a:lnTo>
                    <a:pt x="2159" y="131"/>
                  </a:lnTo>
                  <a:lnTo>
                    <a:pt x="2155" y="162"/>
                  </a:lnTo>
                  <a:lnTo>
                    <a:pt x="2145" y="189"/>
                  </a:lnTo>
                  <a:lnTo>
                    <a:pt x="2130" y="213"/>
                  </a:lnTo>
                  <a:lnTo>
                    <a:pt x="2110" y="233"/>
                  </a:lnTo>
                  <a:lnTo>
                    <a:pt x="2086" y="249"/>
                  </a:lnTo>
                  <a:lnTo>
                    <a:pt x="2057" y="258"/>
                  </a:lnTo>
                  <a:lnTo>
                    <a:pt x="2027" y="262"/>
                  </a:lnTo>
                  <a:lnTo>
                    <a:pt x="133" y="262"/>
                  </a:lnTo>
                  <a:lnTo>
                    <a:pt x="102" y="258"/>
                  </a:lnTo>
                  <a:lnTo>
                    <a:pt x="75" y="249"/>
                  </a:lnTo>
                  <a:lnTo>
                    <a:pt x="50" y="233"/>
                  </a:lnTo>
                  <a:lnTo>
                    <a:pt x="29" y="213"/>
                  </a:lnTo>
                  <a:lnTo>
                    <a:pt x="14" y="189"/>
                  </a:lnTo>
                  <a:lnTo>
                    <a:pt x="4" y="162"/>
                  </a:lnTo>
                  <a:lnTo>
                    <a:pt x="0" y="131"/>
                  </a:lnTo>
                  <a:lnTo>
                    <a:pt x="4" y="100"/>
                  </a:lnTo>
                  <a:lnTo>
                    <a:pt x="14" y="73"/>
                  </a:lnTo>
                  <a:lnTo>
                    <a:pt x="29" y="49"/>
                  </a:lnTo>
                  <a:lnTo>
                    <a:pt x="50" y="29"/>
                  </a:lnTo>
                  <a:lnTo>
                    <a:pt x="75" y="13"/>
                  </a:lnTo>
                  <a:lnTo>
                    <a:pt x="102" y="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67b4"/>
            </a:solidFill>
            <a:ln>
              <a:solidFill>
                <a:srgbClr val="5b9bd5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11" name="CustomShape 14"/>
          <p:cNvSpPr/>
          <p:nvPr/>
        </p:nvSpPr>
        <p:spPr>
          <a:xfrm>
            <a:off x="1051560" y="504000"/>
            <a:ext cx="715644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66195"/>
                </a:solidFill>
                <a:latin typeface="Arial"/>
                <a:ea typeface="DejaVu Sans"/>
              </a:rPr>
              <a:t>Подготовка к итоговому собеседованию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312" name="CustomShape 15"/>
          <p:cNvSpPr/>
          <p:nvPr/>
        </p:nvSpPr>
        <p:spPr>
          <a:xfrm>
            <a:off x="993960" y="1056600"/>
            <a:ext cx="42163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Действия специалистов ОО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13" name="CustomShape 16"/>
          <p:cNvSpPr/>
          <p:nvPr/>
        </p:nvSpPr>
        <p:spPr>
          <a:xfrm>
            <a:off x="366120" y="1656000"/>
            <a:ext cx="365472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Ответственный организатор ОО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14" name="CustomShape 17"/>
          <p:cNvSpPr/>
          <p:nvPr/>
        </p:nvSpPr>
        <p:spPr>
          <a:xfrm>
            <a:off x="5394600" y="1683000"/>
            <a:ext cx="575892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66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обеспечивает</a:t>
            </a:r>
            <a:r>
              <a:rPr b="0" lang="ru-RU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подготовку и проведение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ИС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15" name="CustomShape 18"/>
          <p:cNvSpPr/>
          <p:nvPr/>
        </p:nvSpPr>
        <p:spPr>
          <a:xfrm>
            <a:off x="366120" y="2056680"/>
            <a:ext cx="347364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Организаторы проведения ИС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(количество определяет ОО)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16" name="CustomShape 19"/>
          <p:cNvSpPr/>
          <p:nvPr/>
        </p:nvSpPr>
        <p:spPr>
          <a:xfrm>
            <a:off x="5400000" y="2087640"/>
            <a:ext cx="611352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66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обеспечивают передвижение участников ИС и соблюдение порядка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17" name="CustomShape 20"/>
          <p:cNvSpPr/>
          <p:nvPr/>
        </p:nvSpPr>
        <p:spPr>
          <a:xfrm>
            <a:off x="427680" y="2776680"/>
            <a:ext cx="337716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Собеседник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(не менее 1 на аудиторию)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18" name="CustomShape 21"/>
          <p:cNvSpPr/>
          <p:nvPr/>
        </p:nvSpPr>
        <p:spPr>
          <a:xfrm>
            <a:off x="5427360" y="2880000"/>
            <a:ext cx="6086160" cy="228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66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проводит инструктаж участника ИС по выполнению заданий КИМ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обеспечивает проверку документов участника ИС 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контролирует внесение участником ИС регистрационных сведений и подписи в бланк ИС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проводит собеседование с участниками ИС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фиксирует время начала и время окончания ИС каждого участника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319" name="CustomShape 22"/>
          <p:cNvSpPr/>
          <p:nvPr/>
        </p:nvSpPr>
        <p:spPr>
          <a:xfrm>
            <a:off x="509400" y="5040000"/>
            <a:ext cx="251748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Технический</a:t>
            </a:r>
            <a:r>
              <a:rPr b="0" lang="ru-RU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специалист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(не менее 1 на ОО)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20" name="CustomShape 23"/>
          <p:cNvSpPr/>
          <p:nvPr/>
        </p:nvSpPr>
        <p:spPr>
          <a:xfrm>
            <a:off x="5472000" y="5040000"/>
            <a:ext cx="6041520" cy="106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66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обеспечивает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получение КИМ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ИС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от РЦОИ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обеспечивает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подготовку технических средств для ведения аудиозаписи в аудиториях проведения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ИС</a:t>
            </a:r>
            <a:endParaRPr b="0" lang="ru-RU" sz="1600" spc="-1" strike="noStrike">
              <a:latin typeface="Arial"/>
            </a:endParaRPr>
          </a:p>
          <a:p>
            <a:pPr marL="285840" indent="-266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проводит </a:t>
            </a:r>
            <a:r>
              <a:rPr b="0" lang="x-none" sz="1600" spc="-1" strike="noStrike">
                <a:solidFill>
                  <a:srgbClr val="000000"/>
                </a:solidFill>
                <a:latin typeface="Arial"/>
                <a:ea typeface="Calibri"/>
              </a:rPr>
              <a:t>тиражирование материалов для проведения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ИС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21" name="CustomShape 24"/>
          <p:cNvSpPr/>
          <p:nvPr/>
        </p:nvSpPr>
        <p:spPr>
          <a:xfrm>
            <a:off x="432000" y="6028200"/>
            <a:ext cx="321156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Эксперт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(количество определяет ОО)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22" name="CustomShape 25"/>
          <p:cNvSpPr/>
          <p:nvPr/>
        </p:nvSpPr>
        <p:spPr>
          <a:xfrm>
            <a:off x="5427360" y="6236280"/>
            <a:ext cx="6227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1972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оценивает ответы участников ИС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23" name="Рисунок 323" descr=""/>
          <p:cNvPicPr/>
          <p:nvPr/>
        </p:nvPicPr>
        <p:blipFill>
          <a:blip r:embed="rId1"/>
          <a:stretch/>
        </p:blipFill>
        <p:spPr>
          <a:xfrm>
            <a:off x="10800360" y="216360"/>
            <a:ext cx="137880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2773</TotalTime>
  <Application>LibreOffice/6.4.7.2$Linux_X86_64 LibreOffice_project/40$Build-2</Application>
  <Words>4445</Words>
  <Paragraphs>470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2024-10-08T14:17:05Z</dcterms:created>
  <dc:creator>Видео</dc:creator>
  <dc:description/>
  <dc:language>ru-RU</dc:language>
  <cp:lastModifiedBy/>
  <cp:lastPrinted>2026-01-27T15:24:21Z</cp:lastPrinted>
  <dcterms:modified xsi:type="dcterms:W3CDTF">2026-01-29T16:34:52Z</dcterms:modified>
  <cp:revision>287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58</vt:i4>
  </property>
</Properties>
</file>